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91" r:id="rId3"/>
    <p:sldId id="264" r:id="rId4"/>
    <p:sldId id="289" r:id="rId5"/>
    <p:sldId id="268" r:id="rId6"/>
    <p:sldId id="281" r:id="rId7"/>
    <p:sldId id="274" r:id="rId8"/>
    <p:sldId id="275" r:id="rId9"/>
    <p:sldId id="276" r:id="rId10"/>
    <p:sldId id="280" r:id="rId11"/>
    <p:sldId id="283" r:id="rId12"/>
    <p:sldId id="288" r:id="rId13"/>
    <p:sldId id="290" r:id="rId14"/>
    <p:sldId id="269" r:id="rId15"/>
    <p:sldId id="278" r:id="rId16"/>
    <p:sldId id="292" r:id="rId17"/>
    <p:sldId id="277" r:id="rId18"/>
    <p:sldId id="271" r:id="rId19"/>
    <p:sldId id="257" r:id="rId20"/>
    <p:sldId id="272" r:id="rId21"/>
    <p:sldId id="285" r:id="rId22"/>
    <p:sldId id="286" r:id="rId2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DC"/>
    <a:srgbClr val="FFEBEB"/>
    <a:srgbClr val="FFCCCC"/>
    <a:srgbClr val="F5F5F5"/>
    <a:srgbClr val="FBFBFB"/>
    <a:srgbClr val="F9F9F9"/>
    <a:srgbClr val="FFFF99"/>
    <a:srgbClr val="FFDDDD"/>
    <a:srgbClr val="F2F7FC"/>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111" d="100"/>
          <a:sy n="111" d="100"/>
        </p:scale>
        <p:origin x="15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93016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416024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78688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9276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04218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237845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03981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83252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75813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181396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CEA4AA-67B9-406A-B6F6-26B4F696FD59}" type="datetimeFigureOut">
              <a:rPr kumimoji="1" lang="ja-JP" altLang="en-US" smtClean="0"/>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414974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EA4AA-67B9-406A-B6F6-26B4F696FD59}" type="datetimeFigureOut">
              <a:rPr kumimoji="1" lang="ja-JP" altLang="en-US" smtClean="0"/>
              <a:t>2021/9/8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2FBC7-6217-4E93-A7C5-30D4EF7F8099}" type="slidenum">
              <a:rPr kumimoji="1" lang="ja-JP" altLang="en-US" smtClean="0"/>
              <a:t>‹#›</a:t>
            </a:fld>
            <a:endParaRPr kumimoji="1" lang="ja-JP" altLang="en-US"/>
          </a:p>
        </p:txBody>
      </p:sp>
    </p:spTree>
    <p:extLst>
      <p:ext uri="{BB962C8B-B14F-4D97-AF65-F5344CB8AC3E}">
        <p14:creationId xmlns:p14="http://schemas.microsoft.com/office/powerpoint/2010/main" val="348202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4068" y="1122363"/>
            <a:ext cx="9077864" cy="2768150"/>
          </a:xfrm>
        </p:spPr>
        <p:txBody>
          <a:bodyPr>
            <a:normAutofit/>
          </a:bodyPr>
          <a:lstStyle/>
          <a:p>
            <a:r>
              <a:rPr kumimoji="1" lang="ja-JP" altLang="en-US" sz="4400" dirty="0" smtClean="0"/>
              <a:t>医師の勤務実態調査</a:t>
            </a:r>
            <a:r>
              <a:rPr kumimoji="1" lang="en-US" altLang="ja-JP" sz="4400" dirty="0" smtClean="0"/>
              <a:t/>
            </a:r>
            <a:br>
              <a:rPr kumimoji="1" lang="en-US" altLang="ja-JP" sz="4400" dirty="0" smtClean="0"/>
            </a:br>
            <a:r>
              <a:rPr lang="ja-JP" altLang="en-US" sz="4400" dirty="0"/>
              <a:t>「</a:t>
            </a:r>
            <a:r>
              <a:rPr kumimoji="1" lang="ja-JP" altLang="en-US" sz="4400" dirty="0" smtClean="0"/>
              <a:t>集計用エクセル」使用の手引き</a:t>
            </a:r>
            <a:r>
              <a:rPr kumimoji="1" lang="en-US" altLang="ja-JP" sz="4400" dirty="0" smtClean="0"/>
              <a:t/>
            </a:r>
            <a:br>
              <a:rPr kumimoji="1" lang="en-US" altLang="ja-JP" sz="4400" dirty="0" smtClean="0"/>
            </a:br>
            <a:endParaRPr kumimoji="1" lang="ja-JP" altLang="en-US" sz="3600" dirty="0"/>
          </a:p>
        </p:txBody>
      </p:sp>
      <p:sp>
        <p:nvSpPr>
          <p:cNvPr id="4" name="サブタイトル 3"/>
          <p:cNvSpPr>
            <a:spLocks noGrp="1"/>
          </p:cNvSpPr>
          <p:nvPr>
            <p:ph type="subTitle" idx="1"/>
          </p:nvPr>
        </p:nvSpPr>
        <p:spPr>
          <a:xfrm>
            <a:off x="1238250" y="4274898"/>
            <a:ext cx="7429500" cy="1655762"/>
          </a:xfrm>
        </p:spPr>
        <p:txBody>
          <a:bodyPr/>
          <a:lstStyle/>
          <a:p>
            <a:r>
              <a:rPr lang="ja-JP" altLang="en-US" dirty="0" smtClean="0"/>
              <a:t>～勤務実態調査集計担当者向け資料</a:t>
            </a:r>
            <a:r>
              <a:rPr lang="ja-JP" altLang="en-US" dirty="0"/>
              <a:t>～</a:t>
            </a:r>
            <a:endParaRPr kumimoji="1" lang="ja-JP" altLang="en-US" dirty="0"/>
          </a:p>
        </p:txBody>
      </p:sp>
    </p:spTree>
    <p:extLst>
      <p:ext uri="{BB962C8B-B14F-4D97-AF65-F5344CB8AC3E}">
        <p14:creationId xmlns:p14="http://schemas.microsoft.com/office/powerpoint/2010/main" val="2358694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メモ 2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 </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ja-JP" altLang="en-US" sz="2800" dirty="0" smtClean="0">
                <a:solidFill>
                  <a:schemeClr val="tx1"/>
                </a:solidFill>
                <a:latin typeface="Meiryo UI" panose="020B0604030504040204" pitchFamily="50" charset="-128"/>
                <a:ea typeface="Meiryo UI" panose="020B0604030504040204" pitchFamily="50" charset="-128"/>
              </a:rPr>
              <a:t>シート</a:t>
            </a:r>
            <a:r>
              <a:rPr kumimoji="1" lang="ja-JP" altLang="en-US" sz="2800" dirty="0">
                <a:solidFill>
                  <a:schemeClr val="tx1"/>
                </a:solidFill>
                <a:latin typeface="Meiryo UI" panose="020B0604030504040204" pitchFamily="50" charset="-128"/>
                <a:ea typeface="Meiryo UI" panose="020B0604030504040204" pitchFamily="50" charset="-128"/>
              </a:rPr>
              <a:t>」の</a:t>
            </a:r>
            <a:r>
              <a:rPr kumimoji="1" lang="ja-JP" altLang="en-US" sz="2800" dirty="0" smtClean="0">
                <a:solidFill>
                  <a:schemeClr val="tx1"/>
                </a:solidFill>
                <a:latin typeface="Meiryo UI" panose="020B0604030504040204" pitchFamily="50" charset="-128"/>
                <a:ea typeface="Meiryo UI" panose="020B0604030504040204" pitchFamily="50" charset="-128"/>
              </a:rPr>
              <a:t>記載例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938852" y="259594"/>
            <a:ext cx="156966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dirty="0" smtClean="0"/>
              <a:t>手書きの場合</a:t>
            </a:r>
            <a:endParaRPr kumimoji="1" lang="ja-JP" altLang="en-US" dirty="0"/>
          </a:p>
        </p:txBody>
      </p:sp>
      <p:sp>
        <p:nvSpPr>
          <p:cNvPr id="30" name="コンテンツ プレースホルダー 2"/>
          <p:cNvSpPr txBox="1">
            <a:spLocks/>
          </p:cNvSpPr>
          <p:nvPr/>
        </p:nvSpPr>
        <p:spPr>
          <a:xfrm>
            <a:off x="362309" y="978350"/>
            <a:ext cx="9153086" cy="414068"/>
          </a:xfrm>
          <a:prstGeom prst="rect">
            <a:avLst/>
          </a:prstGeom>
          <a:solidFill>
            <a:schemeClr val="bg1">
              <a:lumMod val="95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smtClean="0">
                <a:latin typeface="Meiryo UI" panose="020B0604030504040204" pitchFamily="50" charset="-128"/>
                <a:ea typeface="Meiryo UI" panose="020B0604030504040204" pitchFamily="50" charset="-128"/>
              </a:rPr>
              <a:t>各時間帯</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分単位</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で該当する業務について、「→」を</a:t>
            </a:r>
            <a:r>
              <a:rPr lang="ja-JP" altLang="en-US" sz="1800" dirty="0">
                <a:latin typeface="Meiryo UI" panose="020B0604030504040204" pitchFamily="50" charset="-128"/>
                <a:ea typeface="Meiryo UI" panose="020B0604030504040204" pitchFamily="50" charset="-128"/>
              </a:rPr>
              <a:t>記入</a:t>
            </a:r>
            <a:r>
              <a:rPr lang="ja-JP" altLang="en-US" sz="1800" dirty="0" smtClean="0">
                <a:latin typeface="Meiryo UI" panose="020B0604030504040204" pitchFamily="50" charset="-128"/>
                <a:ea typeface="Meiryo UI" panose="020B0604030504040204" pitchFamily="50" charset="-128"/>
              </a:rPr>
              <a:t>して下さい。</a:t>
            </a:r>
            <a:endParaRPr lang="en-US" altLang="ja-JP" sz="180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6" y="1646149"/>
            <a:ext cx="9687005" cy="5118701"/>
          </a:xfrm>
          <a:prstGeom prst="rect">
            <a:avLst/>
          </a:prstGeom>
        </p:spPr>
      </p:pic>
    </p:spTree>
    <p:extLst>
      <p:ext uri="{BB962C8B-B14F-4D97-AF65-F5344CB8AC3E}">
        <p14:creationId xmlns:p14="http://schemas.microsoft.com/office/powerpoint/2010/main" val="333381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p:cNvPicPr>
            <a:picLocks noChangeAspect="1"/>
          </p:cNvPicPr>
          <p:nvPr/>
        </p:nvPicPr>
        <p:blipFill>
          <a:blip r:embed="rId2"/>
          <a:stretch>
            <a:fillRect/>
          </a:stretch>
        </p:blipFill>
        <p:spPr>
          <a:xfrm>
            <a:off x="1114958" y="6126956"/>
            <a:ext cx="6086609" cy="657313"/>
          </a:xfrm>
          <a:prstGeom prst="rect">
            <a:avLst/>
          </a:prstGeom>
        </p:spPr>
      </p:pic>
      <p:pic>
        <p:nvPicPr>
          <p:cNvPr id="69" name="図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03" y="3867754"/>
            <a:ext cx="2502200" cy="1757995"/>
          </a:xfrm>
          <a:prstGeom prst="rect">
            <a:avLst/>
          </a:prstGeom>
          <a:ln>
            <a:solidFill>
              <a:schemeClr val="tx1"/>
            </a:solidFill>
          </a:ln>
        </p:spPr>
      </p:pic>
      <p:pic>
        <p:nvPicPr>
          <p:cNvPr id="59" name="図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0704" y="1166981"/>
            <a:ext cx="2701373" cy="1816840"/>
          </a:xfrm>
          <a:prstGeom prst="rect">
            <a:avLst/>
          </a:prstGeom>
          <a:ln>
            <a:solidFill>
              <a:schemeClr val="tx1"/>
            </a:solidFill>
          </a:ln>
        </p:spPr>
      </p:pic>
      <p:sp>
        <p:nvSpPr>
          <p:cNvPr id="60" name="角丸四角形 59"/>
          <p:cNvSpPr/>
          <p:nvPr/>
        </p:nvSpPr>
        <p:spPr>
          <a:xfrm>
            <a:off x="6997887" y="2714683"/>
            <a:ext cx="2628390" cy="2166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483" y="1120213"/>
            <a:ext cx="2492494" cy="1764000"/>
          </a:xfrm>
          <a:prstGeom prst="rect">
            <a:avLst/>
          </a:prstGeom>
          <a:ln>
            <a:solidFill>
              <a:schemeClr val="tx1"/>
            </a:solidFill>
          </a:ln>
        </p:spPr>
      </p:pic>
      <p:pic>
        <p:nvPicPr>
          <p:cNvPr id="42" name="図 4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249" y="1363298"/>
            <a:ext cx="2505731" cy="1777925"/>
          </a:xfrm>
          <a:prstGeom prst="rect">
            <a:avLst/>
          </a:prstGeom>
          <a:ln>
            <a:solidFill>
              <a:schemeClr val="tx1"/>
            </a:solidFill>
          </a:ln>
        </p:spPr>
      </p:pic>
      <p:pic>
        <p:nvPicPr>
          <p:cNvPr id="41" name="図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399" y="1423615"/>
            <a:ext cx="2505731" cy="1777925"/>
          </a:xfrm>
          <a:prstGeom prst="rect">
            <a:avLst/>
          </a:prstGeom>
          <a:ln>
            <a:solidFill>
              <a:schemeClr val="tx1"/>
            </a:solidFill>
          </a:ln>
        </p:spPr>
      </p:pic>
      <p:sp>
        <p:nvSpPr>
          <p:cNvPr id="12" name="メモ 11"/>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a:t>
            </a:r>
            <a:r>
              <a:rPr kumimoji="1" lang="ja-JP" altLang="en-US" sz="2800" dirty="0">
                <a:solidFill>
                  <a:schemeClr val="tx1"/>
                </a:solidFill>
                <a:latin typeface="Meiryo UI" panose="020B0604030504040204" pitchFamily="50" charset="-128"/>
                <a:ea typeface="Meiryo UI" panose="020B0604030504040204" pitchFamily="50" charset="-128"/>
              </a:rPr>
              <a:t>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41437" y="777712"/>
            <a:ext cx="2516936"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１．対象医師が記載した調査票を回収</a:t>
            </a:r>
          </a:p>
        </p:txBody>
      </p:sp>
      <p:sp>
        <p:nvSpPr>
          <p:cNvPr id="18" name="テキスト ボックス 17"/>
          <p:cNvSpPr txBox="1"/>
          <p:nvPr/>
        </p:nvSpPr>
        <p:spPr>
          <a:xfrm>
            <a:off x="3285111" y="777712"/>
            <a:ext cx="6222598"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en-US" altLang="ja-JP" dirty="0"/>
              <a:t>2.</a:t>
            </a:r>
            <a:r>
              <a:rPr lang="ja-JP" altLang="en-US" dirty="0"/>
              <a:t>集計用ファイルを準備する</a:t>
            </a:r>
            <a:endParaRPr lang="en-US" altLang="ja-JP" dirty="0"/>
          </a:p>
        </p:txBody>
      </p:sp>
      <p:sp>
        <p:nvSpPr>
          <p:cNvPr id="2" name="正方形/長方形 1"/>
          <p:cNvSpPr/>
          <p:nvPr/>
        </p:nvSpPr>
        <p:spPr>
          <a:xfrm>
            <a:off x="6906586" y="2293338"/>
            <a:ext cx="2515785" cy="363272"/>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rPr>
              <a:t>シート名は変更しないでください。</a:t>
            </a:r>
            <a:endParaRPr kumimoji="1" lang="ja-JP" altLang="en-US" sz="1200" dirty="0">
              <a:solidFill>
                <a:srgbClr val="FF0000"/>
              </a:solidFill>
            </a:endParaRPr>
          </a:p>
        </p:txBody>
      </p:sp>
      <p:sp>
        <p:nvSpPr>
          <p:cNvPr id="20" name="右矢印 19"/>
          <p:cNvSpPr/>
          <p:nvPr/>
        </p:nvSpPr>
        <p:spPr>
          <a:xfrm>
            <a:off x="154615" y="4627566"/>
            <a:ext cx="345449"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527178" y="6309398"/>
            <a:ext cx="486538" cy="15482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7290015" y="6100090"/>
            <a:ext cx="2458528" cy="659263"/>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pic>
        <p:nvPicPr>
          <p:cNvPr id="5" name="図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74523" y="3933004"/>
            <a:ext cx="2071838" cy="1970773"/>
          </a:xfrm>
          <a:prstGeom prst="rect">
            <a:avLst/>
          </a:prstGeom>
          <a:ln>
            <a:solidFill>
              <a:schemeClr val="tx1"/>
            </a:solidFill>
          </a:ln>
        </p:spPr>
      </p:pic>
      <p:pic>
        <p:nvPicPr>
          <p:cNvPr id="6" name="図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33479" y="3937894"/>
            <a:ext cx="1766224" cy="1965884"/>
          </a:xfrm>
          <a:prstGeom prst="rect">
            <a:avLst/>
          </a:prstGeom>
          <a:ln>
            <a:solidFill>
              <a:schemeClr val="tx1"/>
            </a:solidFill>
          </a:ln>
        </p:spPr>
      </p:pic>
      <p:sp>
        <p:nvSpPr>
          <p:cNvPr id="27" name="角丸四角形吹き出し 26"/>
          <p:cNvSpPr/>
          <p:nvPr/>
        </p:nvSpPr>
        <p:spPr>
          <a:xfrm>
            <a:off x="6497688" y="4927875"/>
            <a:ext cx="3301027" cy="453145"/>
          </a:xfrm>
          <a:prstGeom prst="wedgeRoundRectCallout">
            <a:avLst>
              <a:gd name="adj1" fmla="val -59590"/>
              <a:gd name="adj2" fmla="val 4935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a:t>
            </a:r>
            <a:r>
              <a:rPr kumimoji="1" lang="ja-JP" altLang="en-US" sz="1100" dirty="0" smtClean="0">
                <a:solidFill>
                  <a:schemeClr val="tx1"/>
                </a:solidFill>
              </a:rPr>
              <a:t>結果」シート及び</a:t>
            </a:r>
            <a:r>
              <a:rPr kumimoji="1" lang="ja-JP" altLang="en-US" sz="1100" dirty="0" smtClean="0">
                <a:solidFill>
                  <a:schemeClr val="tx1"/>
                </a:solidFill>
              </a:rPr>
              <a:t>「</a:t>
            </a:r>
            <a:r>
              <a:rPr kumimoji="1" lang="ja-JP" altLang="en-US" sz="1100" dirty="0" smtClean="0">
                <a:solidFill>
                  <a:schemeClr val="tx1"/>
                </a:solidFill>
              </a:rPr>
              <a:t>グラフ」シートに</a:t>
            </a:r>
            <a:r>
              <a:rPr kumimoji="1" lang="ja-JP" altLang="en-US" sz="1100" dirty="0" smtClean="0">
                <a:solidFill>
                  <a:schemeClr val="tx1"/>
                </a:solidFill>
              </a:rPr>
              <a:t>、集計結果が自動で表示されます。</a:t>
            </a:r>
            <a:endParaRPr kumimoji="1" lang="ja-JP" altLang="en-US" sz="1100" dirty="0">
              <a:solidFill>
                <a:schemeClr val="tx1"/>
              </a:solidFill>
            </a:endParaRPr>
          </a:p>
        </p:txBody>
      </p:sp>
      <p:sp>
        <p:nvSpPr>
          <p:cNvPr id="29" name="右矢印 28"/>
          <p:cNvSpPr/>
          <p:nvPr/>
        </p:nvSpPr>
        <p:spPr>
          <a:xfrm rot="5400000">
            <a:off x="8265492" y="5178580"/>
            <a:ext cx="486063" cy="11876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801414" y="5448550"/>
            <a:ext cx="1620957" cy="523220"/>
          </a:xfrm>
          <a:prstGeom prst="rect">
            <a:avLst/>
          </a:prstGeom>
          <a:noFill/>
        </p:spPr>
        <p:txBody>
          <a:bodyPr wrap="none" rtlCol="0">
            <a:spAutoFit/>
          </a:bodyPr>
          <a:lstStyle/>
          <a:p>
            <a:pPr algn="ctr"/>
            <a:r>
              <a:rPr kumimoji="1" lang="ja-JP" altLang="en-US" sz="1400" dirty="0"/>
              <a:t>自動</a:t>
            </a:r>
            <a:r>
              <a:rPr kumimoji="1" lang="ja-JP" altLang="en-US" sz="1400" dirty="0" smtClean="0"/>
              <a:t>で結果が</a:t>
            </a:r>
            <a:endParaRPr kumimoji="1" lang="en-US" altLang="ja-JP" sz="1400" dirty="0" smtClean="0"/>
          </a:p>
          <a:p>
            <a:pPr algn="ctr"/>
            <a:r>
              <a:rPr kumimoji="1" lang="ja-JP" altLang="en-US" sz="1400" dirty="0" smtClean="0"/>
              <a:t>表示されない場合</a:t>
            </a:r>
            <a:endParaRPr kumimoji="1" lang="en-US" altLang="ja-JP" sz="1400" dirty="0" smtClean="0"/>
          </a:p>
        </p:txBody>
      </p:sp>
      <p:sp>
        <p:nvSpPr>
          <p:cNvPr id="4" name="角丸四角形 3"/>
          <p:cNvSpPr/>
          <p:nvPr/>
        </p:nvSpPr>
        <p:spPr>
          <a:xfrm>
            <a:off x="1000664" y="6065520"/>
            <a:ext cx="8836327" cy="743900"/>
          </a:xfrm>
          <a:prstGeom prst="roundRect">
            <a:avLst>
              <a:gd name="adj" fmla="val 868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15451" y="256954"/>
            <a:ext cx="156966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dirty="0" smtClean="0"/>
              <a:t>手書きの場合</a:t>
            </a:r>
            <a:endParaRPr kumimoji="1" lang="ja-JP" altLang="en-US" dirty="0"/>
          </a:p>
        </p:txBody>
      </p:sp>
      <p:sp>
        <p:nvSpPr>
          <p:cNvPr id="31" name="角丸四角形吹き出し 30"/>
          <p:cNvSpPr/>
          <p:nvPr/>
        </p:nvSpPr>
        <p:spPr>
          <a:xfrm>
            <a:off x="6561962" y="3041058"/>
            <a:ext cx="3228263" cy="435173"/>
          </a:xfrm>
          <a:prstGeom prst="wedgeRoundRectCallout">
            <a:avLst>
              <a:gd name="adj1" fmla="val 10829"/>
              <a:gd name="adj2" fmla="val -77261"/>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a:t>
            </a:r>
            <a:r>
              <a:rPr kumimoji="1" lang="ja-JP" altLang="en-US" sz="1050" dirty="0" smtClean="0">
                <a:solidFill>
                  <a:schemeClr val="tx1"/>
                </a:solidFill>
              </a:rPr>
              <a:t>入力用</a:t>
            </a:r>
            <a:r>
              <a:rPr kumimoji="1" lang="en-US" altLang="ja-JP" sz="1050" dirty="0" smtClean="0">
                <a:solidFill>
                  <a:schemeClr val="tx1"/>
                </a:solidFill>
              </a:rPr>
              <a:t>(1)</a:t>
            </a:r>
            <a:r>
              <a:rPr kumimoji="1" lang="ja-JP" altLang="en-US" sz="1050" dirty="0" smtClean="0">
                <a:solidFill>
                  <a:schemeClr val="tx1"/>
                </a:solidFill>
              </a:rPr>
              <a:t>」シートを</a:t>
            </a:r>
            <a:r>
              <a:rPr kumimoji="1" lang="ja-JP" altLang="en-US" sz="1050" dirty="0" smtClean="0">
                <a:solidFill>
                  <a:schemeClr val="tx1"/>
                </a:solidFill>
              </a:rPr>
              <a:t>コピーして、有効回答数分の「</a:t>
            </a:r>
            <a:r>
              <a:rPr kumimoji="1" lang="ja-JP" altLang="en-US" sz="1050" dirty="0" smtClean="0">
                <a:solidFill>
                  <a:schemeClr val="tx1"/>
                </a:solidFill>
              </a:rPr>
              <a:t>入力用</a:t>
            </a:r>
            <a:r>
              <a:rPr kumimoji="1" lang="en-US" altLang="ja-JP" sz="1050" dirty="0" smtClean="0">
                <a:solidFill>
                  <a:schemeClr val="tx1"/>
                </a:solidFill>
              </a:rPr>
              <a:t>(x)</a:t>
            </a:r>
            <a:r>
              <a:rPr kumimoji="1" lang="ja-JP" altLang="en-US" sz="1050" dirty="0" smtClean="0">
                <a:solidFill>
                  <a:schemeClr val="tx1"/>
                </a:solidFill>
              </a:rPr>
              <a:t>」シートを</a:t>
            </a:r>
            <a:r>
              <a:rPr kumimoji="1" lang="ja-JP" altLang="en-US" sz="1050" dirty="0" smtClean="0">
                <a:solidFill>
                  <a:schemeClr val="tx1"/>
                </a:solidFill>
              </a:rPr>
              <a:t>作成する。</a:t>
            </a:r>
            <a:endParaRPr kumimoji="1" lang="ja-JP" altLang="en-US" sz="1050" dirty="0">
              <a:solidFill>
                <a:schemeClr val="tx1"/>
              </a:solidFill>
            </a:endParaRPr>
          </a:p>
        </p:txBody>
      </p:sp>
      <p:sp>
        <p:nvSpPr>
          <p:cNvPr id="13" name="右矢印 12"/>
          <p:cNvSpPr/>
          <p:nvPr/>
        </p:nvSpPr>
        <p:spPr>
          <a:xfrm>
            <a:off x="6606880" y="1682236"/>
            <a:ext cx="365275"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3250659" y="1605279"/>
            <a:ext cx="365275"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131" y="1492737"/>
            <a:ext cx="2505731" cy="1777925"/>
          </a:xfrm>
          <a:prstGeom prst="rect">
            <a:avLst/>
          </a:prstGeom>
          <a:ln>
            <a:solidFill>
              <a:schemeClr val="tx1"/>
            </a:solidFill>
          </a:ln>
        </p:spPr>
      </p:pic>
      <p:sp>
        <p:nvSpPr>
          <p:cNvPr id="45" name="楕円 44"/>
          <p:cNvSpPr/>
          <p:nvPr/>
        </p:nvSpPr>
        <p:spPr>
          <a:xfrm>
            <a:off x="546409" y="128742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600454" y="12300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p:cNvSpPr/>
          <p:nvPr/>
        </p:nvSpPr>
        <p:spPr>
          <a:xfrm>
            <a:off x="653421" y="11777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1323" y="4091748"/>
            <a:ext cx="2479100" cy="1755715"/>
          </a:xfrm>
          <a:prstGeom prst="rect">
            <a:avLst/>
          </a:prstGeom>
          <a:ln>
            <a:solidFill>
              <a:schemeClr val="tx1"/>
            </a:solidFill>
          </a:ln>
        </p:spPr>
      </p:pic>
      <p:pic>
        <p:nvPicPr>
          <p:cNvPr id="62" name="図 6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711" y="4160242"/>
            <a:ext cx="2479100" cy="1755715"/>
          </a:xfrm>
          <a:prstGeom prst="rect">
            <a:avLst/>
          </a:prstGeom>
          <a:ln>
            <a:solidFill>
              <a:schemeClr val="tx1"/>
            </a:solidFill>
          </a:ln>
        </p:spPr>
      </p:pic>
      <p:pic>
        <p:nvPicPr>
          <p:cNvPr id="63" name="図 6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355" y="4225023"/>
            <a:ext cx="2479100" cy="1755715"/>
          </a:xfrm>
          <a:prstGeom prst="rect">
            <a:avLst/>
          </a:prstGeom>
          <a:ln>
            <a:solidFill>
              <a:schemeClr val="tx1"/>
            </a:solidFill>
          </a:ln>
        </p:spPr>
      </p:pic>
      <p:sp>
        <p:nvSpPr>
          <p:cNvPr id="64" name="角丸四角形吹き出し 63"/>
          <p:cNvSpPr/>
          <p:nvPr/>
        </p:nvSpPr>
        <p:spPr>
          <a:xfrm>
            <a:off x="431741" y="5239063"/>
            <a:ext cx="3038540" cy="738329"/>
          </a:xfrm>
          <a:prstGeom prst="wedgeRoundRectCallout">
            <a:avLst>
              <a:gd name="adj1" fmla="val 5167"/>
              <a:gd name="adj2" fmla="val -8504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u="sng" dirty="0" smtClean="0">
                <a:solidFill>
                  <a:schemeClr val="tx1"/>
                </a:solidFill>
              </a:rPr>
              <a:t>調査票に記載された各医師の氏名等の情報</a:t>
            </a:r>
            <a:r>
              <a:rPr kumimoji="1" lang="ja-JP" altLang="en-US" sz="1050" dirty="0" smtClean="0">
                <a:solidFill>
                  <a:schemeClr val="tx1"/>
                </a:solidFill>
              </a:rPr>
              <a:t>と</a:t>
            </a:r>
            <a:r>
              <a:rPr kumimoji="1" lang="ja-JP" altLang="en-US" sz="1050" b="1" u="sng" dirty="0" smtClean="0">
                <a:solidFill>
                  <a:schemeClr val="tx1"/>
                </a:solidFill>
              </a:rPr>
              <a:t>「→」を</a:t>
            </a:r>
            <a:r>
              <a:rPr kumimoji="1" lang="ja-JP" altLang="en-US" sz="1050" b="1" u="sng" dirty="0" smtClean="0">
                <a:solidFill>
                  <a:schemeClr val="tx1"/>
                </a:solidFill>
              </a:rPr>
              <a:t>、「入力用</a:t>
            </a:r>
            <a:r>
              <a:rPr kumimoji="1" lang="en-US" altLang="ja-JP" sz="1050" b="1" u="sng" dirty="0" smtClean="0">
                <a:solidFill>
                  <a:schemeClr val="tx1"/>
                </a:solidFill>
              </a:rPr>
              <a:t>(x)</a:t>
            </a:r>
            <a:r>
              <a:rPr kumimoji="1" lang="ja-JP" altLang="en-US" sz="1050" b="1" u="sng" dirty="0" smtClean="0">
                <a:solidFill>
                  <a:schemeClr val="tx1"/>
                </a:solidFill>
              </a:rPr>
              <a:t>」シート</a:t>
            </a:r>
            <a:r>
              <a:rPr kumimoji="1" lang="ja-JP" altLang="en-US" sz="1050" b="1" u="sng" dirty="0" smtClean="0">
                <a:solidFill>
                  <a:schemeClr val="tx1"/>
                </a:solidFill>
              </a:rPr>
              <a:t>に「</a:t>
            </a:r>
            <a:r>
              <a:rPr kumimoji="1" lang="en-US" altLang="ja-JP" sz="1050" b="1" u="sng" dirty="0" smtClean="0">
                <a:solidFill>
                  <a:schemeClr val="tx1"/>
                </a:solidFill>
              </a:rPr>
              <a:t>1</a:t>
            </a:r>
            <a:r>
              <a:rPr kumimoji="1" lang="ja-JP" altLang="en-US" sz="1050" b="1" u="sng" dirty="0" smtClean="0">
                <a:solidFill>
                  <a:schemeClr val="tx1"/>
                </a:solidFill>
              </a:rPr>
              <a:t>」として転記する</a:t>
            </a:r>
            <a:r>
              <a:rPr kumimoji="1" lang="ja-JP" altLang="en-US" sz="1050" dirty="0" smtClean="0">
                <a:solidFill>
                  <a:schemeClr val="tx1"/>
                </a:solidFill>
              </a:rPr>
              <a:t>。（各医師</a:t>
            </a:r>
            <a:r>
              <a:rPr kumimoji="1" lang="en-US" altLang="ja-JP" sz="1050" dirty="0" smtClean="0">
                <a:solidFill>
                  <a:schemeClr val="tx1"/>
                </a:solidFill>
              </a:rPr>
              <a:t>1</a:t>
            </a:r>
            <a:r>
              <a:rPr kumimoji="1" lang="ja-JP" altLang="en-US" sz="1050" dirty="0" smtClean="0">
                <a:solidFill>
                  <a:schemeClr val="tx1"/>
                </a:solidFill>
              </a:rPr>
              <a:t>シートで回答のあった医師全ての内容を転記）</a:t>
            </a:r>
            <a:endParaRPr kumimoji="1" lang="ja-JP" altLang="en-US" sz="1050" dirty="0">
              <a:solidFill>
                <a:schemeClr val="tx1"/>
              </a:solidFill>
            </a:endParaRPr>
          </a:p>
        </p:txBody>
      </p:sp>
      <p:pic>
        <p:nvPicPr>
          <p:cNvPr id="65" name="図 6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695126" y="1168761"/>
            <a:ext cx="2802562" cy="1872000"/>
          </a:xfrm>
          <a:prstGeom prst="rect">
            <a:avLst/>
          </a:prstGeom>
          <a:ln>
            <a:solidFill>
              <a:schemeClr val="tx1"/>
            </a:solidFill>
          </a:ln>
        </p:spPr>
      </p:pic>
      <p:sp>
        <p:nvSpPr>
          <p:cNvPr id="66" name="角丸四角形吹き出し 65"/>
          <p:cNvSpPr/>
          <p:nvPr/>
        </p:nvSpPr>
        <p:spPr>
          <a:xfrm>
            <a:off x="3622325" y="3109221"/>
            <a:ext cx="2679944" cy="372447"/>
          </a:xfrm>
          <a:prstGeom prst="wedgeRoundRectCallout">
            <a:avLst>
              <a:gd name="adj1" fmla="val 11400"/>
              <a:gd name="adj2" fmla="val -96872"/>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集計用エクセルの「</a:t>
            </a:r>
            <a:r>
              <a:rPr kumimoji="1" lang="ja-JP" altLang="en-US" sz="1100" dirty="0" smtClean="0">
                <a:solidFill>
                  <a:schemeClr val="tx1"/>
                </a:solidFill>
              </a:rPr>
              <a:t>入力用</a:t>
            </a:r>
            <a:r>
              <a:rPr kumimoji="1" lang="en-US" altLang="ja-JP" sz="1100" dirty="0" smtClean="0">
                <a:solidFill>
                  <a:schemeClr val="tx1"/>
                </a:solidFill>
              </a:rPr>
              <a:t>(1)</a:t>
            </a:r>
            <a:r>
              <a:rPr kumimoji="1" lang="ja-JP" altLang="en-US" sz="1100" dirty="0" smtClean="0">
                <a:solidFill>
                  <a:schemeClr val="tx1"/>
                </a:solidFill>
              </a:rPr>
              <a:t>」シートを</a:t>
            </a:r>
            <a:r>
              <a:rPr kumimoji="1" lang="ja-JP" altLang="en-US" sz="1100" dirty="0" smtClean="0">
                <a:solidFill>
                  <a:schemeClr val="tx1"/>
                </a:solidFill>
              </a:rPr>
              <a:t>コピーする</a:t>
            </a:r>
            <a:endParaRPr kumimoji="1" lang="ja-JP" altLang="en-US" sz="1100" dirty="0">
              <a:solidFill>
                <a:schemeClr val="tx1"/>
              </a:solidFill>
            </a:endParaRPr>
          </a:p>
        </p:txBody>
      </p:sp>
      <p:sp>
        <p:nvSpPr>
          <p:cNvPr id="67" name="テキスト ボックス 66"/>
          <p:cNvSpPr txBox="1"/>
          <p:nvPr/>
        </p:nvSpPr>
        <p:spPr>
          <a:xfrm>
            <a:off x="515959" y="3565009"/>
            <a:ext cx="2690985"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smtClean="0"/>
              <a:t>３．調査票の内容を集計用ファイルに転記</a:t>
            </a:r>
            <a:endParaRPr lang="ja-JP" altLang="en-US" dirty="0"/>
          </a:p>
        </p:txBody>
      </p:sp>
      <p:sp>
        <p:nvSpPr>
          <p:cNvPr id="68" name="テキスト ボックス 67"/>
          <p:cNvSpPr txBox="1"/>
          <p:nvPr/>
        </p:nvSpPr>
        <p:spPr>
          <a:xfrm>
            <a:off x="3854736" y="3565009"/>
            <a:ext cx="2708707"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smtClean="0"/>
              <a:t>４．集計結果を確認</a:t>
            </a:r>
            <a:endParaRPr lang="ja-JP" altLang="en-US" dirty="0"/>
          </a:p>
        </p:txBody>
      </p:sp>
      <p:sp>
        <p:nvSpPr>
          <p:cNvPr id="70" name="楕円 69"/>
          <p:cNvSpPr/>
          <p:nvPr/>
        </p:nvSpPr>
        <p:spPr>
          <a:xfrm>
            <a:off x="746931" y="401435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800976" y="395693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853943" y="390464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3509287" y="4627566"/>
            <a:ext cx="345449"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18531" y="1516417"/>
            <a:ext cx="1203158"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手書き用調査票</a:t>
            </a:r>
            <a:endParaRPr kumimoji="1" lang="ja-JP" altLang="en-US" sz="11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432129" y="1212350"/>
            <a:ext cx="186212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60843" y="4274851"/>
            <a:ext cx="1956145"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906585" y="1212350"/>
            <a:ext cx="2021755"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ja-JP" altLang="en-US" sz="11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708180" y="3915080"/>
            <a:ext cx="1956145"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6019814" y="3915080"/>
            <a:ext cx="1956145"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r>
              <a:rPr kumimoji="1" lang="en-US" altLang="ja-JP" sz="1100" dirty="0" smtClean="0">
                <a:latin typeface="Meiryo UI" panose="020B0604030504040204" pitchFamily="50" charset="-128"/>
                <a:ea typeface="Meiryo UI" panose="020B0604030504040204" pitchFamily="50" charset="-128"/>
              </a:rPr>
              <a:t>_</a:t>
            </a:r>
            <a:r>
              <a:rPr kumimoji="1" lang="ja-JP" altLang="en-US" sz="1100" dirty="0" smtClean="0">
                <a:latin typeface="Meiryo UI" panose="020B0604030504040204" pitchFamily="50" charset="-128"/>
                <a:ea typeface="Meiryo UI" panose="020B0604030504040204" pitchFamily="50" charset="-128"/>
              </a:rPr>
              <a:t>手書き用</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グラフシート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7" name="角丸四角形 6"/>
          <p:cNvSpPr/>
          <p:nvPr/>
        </p:nvSpPr>
        <p:spPr>
          <a:xfrm>
            <a:off x="2070340" y="4627566"/>
            <a:ext cx="1109637" cy="30030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478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343685" y="1760218"/>
            <a:ext cx="6584134" cy="4389423"/>
          </a:xfrm>
          <a:prstGeom prst="rect">
            <a:avLst/>
          </a:prstGeom>
          <a:ln>
            <a:solidFill>
              <a:schemeClr val="tx1"/>
            </a:solidFill>
          </a:ln>
        </p:spPr>
      </p:pic>
      <p:sp>
        <p:nvSpPr>
          <p:cNvPr id="4"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集計結果シートの記載</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9" name="角丸四角形吹き出し 8"/>
          <p:cNvSpPr/>
          <p:nvPr/>
        </p:nvSpPr>
        <p:spPr>
          <a:xfrm>
            <a:off x="248116" y="834389"/>
            <a:ext cx="7585244" cy="816058"/>
          </a:xfrm>
          <a:prstGeom prst="wedgeRoundRectCallout">
            <a:avLst>
              <a:gd name="adj1" fmla="val 8676"/>
              <a:gd name="adj2" fmla="val 8429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「診療科名」</a:t>
            </a:r>
            <a:r>
              <a:rPr kumimoji="1" lang="ja-JP" altLang="en-US" sz="1200" dirty="0" smtClean="0">
                <a:solidFill>
                  <a:schemeClr val="tx1"/>
                </a:solidFill>
                <a:latin typeface="Meiryo UI" panose="020B0604030504040204" pitchFamily="50" charset="-128"/>
                <a:ea typeface="Meiryo UI" panose="020B0604030504040204" pitchFamily="50" charset="-128"/>
              </a:rPr>
              <a:t>と</a:t>
            </a:r>
            <a:r>
              <a:rPr kumimoji="1" lang="ja-JP" altLang="en-US" sz="1200" b="1" dirty="0" smtClean="0">
                <a:solidFill>
                  <a:schemeClr val="tx1"/>
                </a:solidFill>
                <a:latin typeface="Meiryo UI" panose="020B0604030504040204" pitchFamily="50" charset="-128"/>
                <a:ea typeface="Meiryo UI" panose="020B0604030504040204" pitchFamily="50" charset="-128"/>
              </a:rPr>
              <a:t>「対象医師数」</a:t>
            </a:r>
            <a:r>
              <a:rPr kumimoji="1" lang="ja-JP" altLang="en-US" sz="1200" dirty="0" smtClean="0">
                <a:solidFill>
                  <a:schemeClr val="tx1"/>
                </a:solidFill>
                <a:latin typeface="Meiryo UI" panose="020B0604030504040204" pitchFamily="50" charset="-128"/>
                <a:ea typeface="Meiryo UI" panose="020B0604030504040204" pitchFamily="50" charset="-128"/>
              </a:rPr>
              <a:t>を記載してください。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266700" indent="-266700"/>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　「診療科名」は、集計結果に影響はありませんが、「対象医師数」は回収率等の集計結果の計算に用いられますので、記載漏れのないようお願いいたします。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347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集計結果の確認</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344637" y="1175242"/>
            <a:ext cx="5494491" cy="1929720"/>
          </a:xfrm>
          <a:prstGeom prst="rect">
            <a:avLst/>
          </a:prstGeom>
          <a:ln>
            <a:solidFill>
              <a:schemeClr val="tx1">
                <a:lumMod val="50000"/>
                <a:lumOff val="50000"/>
              </a:schemeClr>
            </a:solidFill>
          </a:ln>
        </p:spPr>
      </p:pic>
      <p:pic>
        <p:nvPicPr>
          <p:cNvPr id="6" name="図 5"/>
          <p:cNvPicPr>
            <a:picLocks noChangeAspect="1"/>
          </p:cNvPicPr>
          <p:nvPr/>
        </p:nvPicPr>
        <p:blipFill>
          <a:blip r:embed="rId3"/>
          <a:stretch>
            <a:fillRect/>
          </a:stretch>
        </p:blipFill>
        <p:spPr>
          <a:xfrm>
            <a:off x="344638" y="3657413"/>
            <a:ext cx="3661306" cy="3071182"/>
          </a:xfrm>
          <a:prstGeom prst="rect">
            <a:avLst/>
          </a:prstGeom>
          <a:ln>
            <a:solidFill>
              <a:schemeClr val="tx1">
                <a:lumMod val="50000"/>
                <a:lumOff val="50000"/>
              </a:schemeClr>
            </a:solidFill>
          </a:ln>
        </p:spPr>
      </p:pic>
      <p:sp>
        <p:nvSpPr>
          <p:cNvPr id="11" name="テキスト ボックス 10"/>
          <p:cNvSpPr txBox="1"/>
          <p:nvPr/>
        </p:nvSpPr>
        <p:spPr>
          <a:xfrm>
            <a:off x="141438" y="959798"/>
            <a:ext cx="1376812"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8" name="角丸四角形 7"/>
          <p:cNvSpPr/>
          <p:nvPr/>
        </p:nvSpPr>
        <p:spPr>
          <a:xfrm>
            <a:off x="2411462" y="3320407"/>
            <a:ext cx="3427666" cy="115648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「集計</a:t>
            </a:r>
            <a:r>
              <a:rPr kumimoji="1" lang="ja-JP" altLang="en-US" sz="1400" dirty="0" smtClean="0">
                <a:solidFill>
                  <a:schemeClr val="tx1"/>
                </a:solidFill>
                <a:latin typeface="Meiryo UI" panose="020B0604030504040204" pitchFamily="50" charset="-128"/>
                <a:ea typeface="Meiryo UI" panose="020B0604030504040204" pitchFamily="50" charset="-128"/>
              </a:rPr>
              <a:t>結果」シートに</a:t>
            </a:r>
            <a:r>
              <a:rPr kumimoji="1" lang="ja-JP" altLang="en-US" sz="1400" dirty="0" smtClean="0">
                <a:solidFill>
                  <a:schemeClr val="tx1"/>
                </a:solidFill>
                <a:latin typeface="Meiryo UI" panose="020B0604030504040204" pitchFamily="50" charset="-128"/>
                <a:ea typeface="Meiryo UI" panose="020B0604030504040204" pitchFamily="50" charset="-128"/>
              </a:rPr>
              <a:t>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・個人の調査票の内容をまとめた結果</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・回答者全体の平均等をまとめた集計結果が表示されます。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41437" y="3226526"/>
            <a:ext cx="1376813"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4"/>
          <a:stretch>
            <a:fillRect/>
          </a:stretch>
        </p:blipFill>
        <p:spPr>
          <a:xfrm>
            <a:off x="6015385" y="1399312"/>
            <a:ext cx="3749717" cy="4216160"/>
          </a:xfrm>
          <a:prstGeom prst="rect">
            <a:avLst/>
          </a:prstGeom>
          <a:ln>
            <a:solidFill>
              <a:schemeClr val="tx1">
                <a:lumMod val="50000"/>
                <a:lumOff val="50000"/>
              </a:schemeClr>
            </a:solidFill>
          </a:ln>
        </p:spPr>
      </p:pic>
      <p:sp>
        <p:nvSpPr>
          <p:cNvPr id="14" name="テキスト ボックス 13"/>
          <p:cNvSpPr txBox="1"/>
          <p:nvPr/>
        </p:nvSpPr>
        <p:spPr>
          <a:xfrm>
            <a:off x="6015385" y="959798"/>
            <a:ext cx="1376812"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グラフ</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 name="角丸四角形 14"/>
          <p:cNvSpPr/>
          <p:nvPr/>
        </p:nvSpPr>
        <p:spPr>
          <a:xfrm>
            <a:off x="6114605" y="5805576"/>
            <a:ext cx="3546980" cy="67285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グラフ」シートに</a:t>
            </a:r>
            <a:r>
              <a:rPr kumimoji="1" lang="ja-JP" altLang="en-US" sz="1400" dirty="0" smtClean="0">
                <a:solidFill>
                  <a:schemeClr val="tx1"/>
                </a:solidFill>
                <a:latin typeface="Meiryo UI" panose="020B0604030504040204" pitchFamily="50" charset="-128"/>
                <a:ea typeface="Meiryo UI" panose="020B0604030504040204" pitchFamily="50" charset="-128"/>
              </a:rPr>
              <a:t>は、「集計</a:t>
            </a:r>
            <a:r>
              <a:rPr kumimoji="1" lang="ja-JP" altLang="en-US" sz="1400" dirty="0" smtClean="0">
                <a:solidFill>
                  <a:schemeClr val="tx1"/>
                </a:solidFill>
                <a:latin typeface="Meiryo UI" panose="020B0604030504040204" pitchFamily="50" charset="-128"/>
                <a:ea typeface="Meiryo UI" panose="020B0604030504040204" pitchFamily="50" charset="-128"/>
              </a:rPr>
              <a:t>結果」シートの</a:t>
            </a:r>
            <a:r>
              <a:rPr kumimoji="1" lang="ja-JP" altLang="en-US" sz="1400" dirty="0" smtClean="0">
                <a:solidFill>
                  <a:schemeClr val="tx1"/>
                </a:solidFill>
                <a:latin typeface="Meiryo UI" panose="020B0604030504040204" pitchFamily="50" charset="-128"/>
                <a:ea typeface="Meiryo UI" panose="020B0604030504040204" pitchFamily="50" charset="-128"/>
              </a:rPr>
              <a:t>中で主な集計結果についてグラフ化されます。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417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5210" y="2585812"/>
            <a:ext cx="8543925" cy="1325563"/>
          </a:xfrm>
        </p:spPr>
        <p:txBody>
          <a:bodyPr/>
          <a:lstStyle/>
          <a:p>
            <a:r>
              <a:rPr kumimoji="1" lang="en-US" altLang="ja-JP" dirty="0" smtClean="0"/>
              <a:t>Q&amp;A</a:t>
            </a:r>
            <a:endParaRPr kumimoji="1" lang="ja-JP" altLang="en-US" dirty="0"/>
          </a:p>
        </p:txBody>
      </p:sp>
    </p:spTree>
    <p:extLst>
      <p:ext uri="{BB962C8B-B14F-4D97-AF65-F5344CB8AC3E}">
        <p14:creationId xmlns:p14="http://schemas.microsoft.com/office/powerpoint/2010/main" val="2532543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5098212" y="4804906"/>
            <a:ext cx="1035170" cy="315127"/>
          </a:xfrm>
          <a:prstGeom prst="rect">
            <a:avLst/>
          </a:prstGeom>
          <a:solidFill>
            <a:srgbClr val="FFFF99">
              <a:alpha val="85098"/>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endParaRPr kumimoji="1" lang="ja-JP" altLang="en-US" sz="1100" b="1" dirty="0">
              <a:solidFill>
                <a:schemeClr val="tx1"/>
              </a:solidFill>
            </a:endParaRPr>
          </a:p>
        </p:txBody>
      </p:sp>
      <p:sp>
        <p:nvSpPr>
          <p:cNvPr id="7" name="コンテンツ プレースホルダー 2"/>
          <p:cNvSpPr txBox="1">
            <a:spLocks/>
          </p:cNvSpPr>
          <p:nvPr/>
        </p:nvSpPr>
        <p:spPr>
          <a:xfrm>
            <a:off x="415965" y="891419"/>
            <a:ext cx="9129622" cy="695836"/>
          </a:xfrm>
          <a:prstGeom prst="rect">
            <a:avLst/>
          </a:prstGeom>
          <a:solidFill>
            <a:srgbClr val="FFFAEB"/>
          </a:solidFill>
          <a:ln>
            <a:solidFill>
              <a:schemeClr val="accent4">
                <a:lumMod val="60000"/>
                <a:lumOff val="4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600" dirty="0" smtClean="0">
                <a:latin typeface="Meiryo UI" panose="020B0604030504040204" pitchFamily="50" charset="-128"/>
                <a:ea typeface="Meiryo UI" panose="020B0604030504040204" pitchFamily="50" charset="-128"/>
              </a:rPr>
              <a:t>事前に設定している関数が誤って修正されることを避けるため、入力内容を表示されないように保護をかけております。</a:t>
            </a:r>
            <a:r>
              <a:rPr lang="ja-JP" altLang="en-US" sz="1600" b="1" u="sng" dirty="0" smtClean="0">
                <a:latin typeface="Meiryo UI" panose="020B0604030504040204" pitchFamily="50" charset="-128"/>
                <a:ea typeface="Meiryo UI" panose="020B0604030504040204" pitchFamily="50" charset="-128"/>
              </a:rPr>
              <a:t>入力済みのセルをダブルクリックすると入力内容が削除されるので、ご注意ください。</a:t>
            </a:r>
            <a:endParaRPr lang="en-US" altLang="ja-JP" sz="1600" b="1" u="sng" dirty="0" smtClean="0">
              <a:latin typeface="Meiryo UI" panose="020B0604030504040204" pitchFamily="50" charset="-128"/>
              <a:ea typeface="Meiryo UI" panose="020B0604030504040204" pitchFamily="50" charset="-128"/>
            </a:endParaRPr>
          </a:p>
        </p:txBody>
      </p:sp>
      <p:sp>
        <p:nvSpPr>
          <p:cNvPr id="30" name="角丸四角形 29"/>
          <p:cNvSpPr/>
          <p:nvPr/>
        </p:nvSpPr>
        <p:spPr>
          <a:xfrm>
            <a:off x="161945" y="2070334"/>
            <a:ext cx="9637663" cy="406304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a:spLocks noGrp="1"/>
          </p:cNvSpPr>
          <p:nvPr>
            <p:ph type="title"/>
          </p:nvPr>
        </p:nvSpPr>
        <p:spPr>
          <a:xfrm>
            <a:off x="250166" y="60385"/>
            <a:ext cx="9405668" cy="618710"/>
          </a:xfrm>
          <a:solidFill>
            <a:schemeClr val="accent4">
              <a:lumMod val="20000"/>
              <a:lumOff val="80000"/>
            </a:schemeClr>
          </a:solidFill>
        </p:spPr>
        <p:txBody>
          <a:bodyPr>
            <a:normAutofit/>
          </a:bodyPr>
          <a:lstStyle/>
          <a:p>
            <a:r>
              <a:rPr lang="ja-JP" altLang="en-US" sz="2400" dirty="0" smtClean="0">
                <a:latin typeface="Meiryo UI" panose="020B0604030504040204" pitchFamily="50" charset="-128"/>
                <a:ea typeface="Meiryo UI" panose="020B0604030504040204" pitchFamily="50" charset="-128"/>
              </a:rPr>
              <a:t>入力された内容が数式バーに表示されない。</a:t>
            </a:r>
            <a:endParaRPr kumimoji="1" lang="ja-JP" altLang="en-US" sz="2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828136" y="2732435"/>
            <a:ext cx="8063257" cy="1600262"/>
          </a:xfrm>
          <a:prstGeom prst="rect">
            <a:avLst/>
          </a:prstGeom>
        </p:spPr>
      </p:pic>
      <p:sp>
        <p:nvSpPr>
          <p:cNvPr id="13" name="角丸四角形 12"/>
          <p:cNvSpPr/>
          <p:nvPr/>
        </p:nvSpPr>
        <p:spPr>
          <a:xfrm>
            <a:off x="3353233" y="3179986"/>
            <a:ext cx="5607171" cy="36570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6064371" y="2380229"/>
            <a:ext cx="3126166" cy="704513"/>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200" dirty="0" smtClean="0">
                <a:solidFill>
                  <a:schemeClr val="tx1"/>
                </a:solidFill>
              </a:rPr>
              <a:t>入力されているセルを選択しても、表示されないよう保護がかかっております。</a:t>
            </a:r>
            <a:endParaRPr kumimoji="1" lang="ja-JP" altLang="en-US" sz="1200" dirty="0">
              <a:solidFill>
                <a:srgbClr val="FF0000"/>
              </a:solidFill>
            </a:endParaRPr>
          </a:p>
        </p:txBody>
      </p:sp>
      <p:sp>
        <p:nvSpPr>
          <p:cNvPr id="14" name="テキスト ボックス 13"/>
          <p:cNvSpPr txBox="1"/>
          <p:nvPr/>
        </p:nvSpPr>
        <p:spPr>
          <a:xfrm>
            <a:off x="415965" y="4496599"/>
            <a:ext cx="9053881"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関数が事前に入力</a:t>
            </a:r>
            <a:r>
              <a:rPr lang="ja-JP" altLang="en-US" dirty="0" smtClean="0">
                <a:latin typeface="Meiryo UI" panose="020B0604030504040204" pitchFamily="50" charset="-128"/>
                <a:ea typeface="Meiryo UI" panose="020B0604030504040204" pitchFamily="50" charset="-128"/>
              </a:rPr>
              <a:t>されているセル</a:t>
            </a:r>
            <a:r>
              <a:rPr lang="ja-JP" altLang="en-US" dirty="0">
                <a:latin typeface="Meiryo UI" panose="020B0604030504040204" pitchFamily="50" charset="-128"/>
                <a:ea typeface="Meiryo UI" panose="020B0604030504040204" pitchFamily="50" charset="-128"/>
              </a:rPr>
              <a:t>をダブルクリックするとその関数が</a:t>
            </a:r>
            <a:r>
              <a:rPr lang="ja-JP" altLang="en-US" dirty="0" smtClean="0">
                <a:latin typeface="Meiryo UI" panose="020B0604030504040204" pitchFamily="50" charset="-128"/>
                <a:ea typeface="Meiryo UI" panose="020B0604030504040204" pitchFamily="50" charset="-128"/>
              </a:rPr>
              <a:t>削除され、そのセル</a:t>
            </a:r>
            <a:r>
              <a:rPr lang="ja-JP" altLang="en-US" dirty="0">
                <a:latin typeface="Meiryo UI" panose="020B0604030504040204" pitchFamily="50" charset="-128"/>
                <a:ea typeface="Meiryo UI" panose="020B0604030504040204" pitchFamily="50" charset="-128"/>
              </a:rPr>
              <a:t>は集計</a:t>
            </a:r>
            <a:r>
              <a:rPr lang="ja-JP" altLang="en-US" dirty="0" smtClean="0">
                <a:latin typeface="Meiryo UI" panose="020B0604030504040204" pitchFamily="50" charset="-128"/>
                <a:ea typeface="Meiryo UI" panose="020B0604030504040204" pitchFamily="50" charset="-128"/>
              </a:rPr>
              <a:t>されません。「入力用（</a:t>
            </a:r>
            <a:r>
              <a:rPr lang="en-US" altLang="ja-JP" dirty="0" smtClean="0">
                <a:latin typeface="Meiryo UI" panose="020B0604030504040204" pitchFamily="50" charset="-128"/>
                <a:ea typeface="Meiryo UI" panose="020B0604030504040204" pitchFamily="50" charset="-128"/>
              </a:rPr>
              <a:t>x</a:t>
            </a:r>
            <a:r>
              <a:rPr lang="ja-JP" altLang="en-US" dirty="0" smtClean="0">
                <a:latin typeface="Meiryo UI" panose="020B0604030504040204" pitchFamily="50" charset="-128"/>
                <a:ea typeface="Meiryo UI" panose="020B0604030504040204" pitchFamily="50" charset="-128"/>
              </a:rPr>
              <a:t>）」シートと「集計結果」シートの</a:t>
            </a:r>
            <a:r>
              <a:rPr lang="ja-JP" altLang="en-US" b="1" dirty="0" smtClean="0">
                <a:latin typeface="Meiryo UI" panose="020B0604030504040204" pitchFamily="50" charset="-128"/>
                <a:ea typeface="Meiryo UI" panose="020B0604030504040204" pitchFamily="50" charset="-128"/>
              </a:rPr>
              <a:t>黄色のセル</a:t>
            </a:r>
            <a:r>
              <a:rPr lang="ja-JP" altLang="en-US" dirty="0" smtClean="0">
                <a:latin typeface="Meiryo UI" panose="020B0604030504040204" pitchFamily="50" charset="-128"/>
                <a:ea typeface="Meiryo UI" panose="020B0604030504040204" pitchFamily="50" charset="-128"/>
              </a:rPr>
              <a:t>と</a:t>
            </a:r>
            <a:r>
              <a:rPr kumimoji="1" lang="ja-JP" altLang="en-US" b="1" dirty="0" smtClean="0">
                <a:latin typeface="+mn-ea"/>
              </a:rPr>
              <a:t>「</a:t>
            </a:r>
            <a:r>
              <a:rPr kumimoji="1" lang="ja-JP" altLang="en-US" b="1" dirty="0">
                <a:latin typeface="+mn-ea"/>
              </a:rPr>
              <a:t>勤務実態記載欄</a:t>
            </a:r>
            <a:r>
              <a:rPr kumimoji="1" lang="ja-JP" altLang="en-US" b="1" dirty="0" smtClean="0">
                <a:latin typeface="+mn-ea"/>
              </a:rPr>
              <a:t>」</a:t>
            </a:r>
            <a:r>
              <a:rPr kumimoji="1" lang="ja-JP" altLang="en-US" dirty="0" smtClean="0">
                <a:latin typeface="+mn-ea"/>
              </a:rPr>
              <a:t>以外のセルは、原則ダブルクリックをされないようお願い致します。</a:t>
            </a:r>
            <a:r>
              <a:rPr kumimoji="1" lang="ja-JP" altLang="en-US" dirty="0" smtClean="0">
                <a:latin typeface="Meiryo UI" panose="020B0604030504040204" pitchFamily="50" charset="-128"/>
                <a:ea typeface="Meiryo UI" panose="020B0604030504040204" pitchFamily="50" charset="-128"/>
              </a:rPr>
              <a:t>（連続</a:t>
            </a:r>
            <a:r>
              <a:rPr kumimoji="1" lang="ja-JP" altLang="en-US" dirty="0">
                <a:latin typeface="Meiryo UI" panose="020B0604030504040204" pitchFamily="50" charset="-128"/>
                <a:ea typeface="Meiryo UI" panose="020B0604030504040204" pitchFamily="50" charset="-128"/>
              </a:rPr>
              <a:t>勤務時間や勤務間</a:t>
            </a:r>
            <a:r>
              <a:rPr kumimoji="1" lang="ja-JP" altLang="en-US" dirty="0" smtClean="0">
                <a:latin typeface="Meiryo UI" panose="020B0604030504040204" pitchFamily="50" charset="-128"/>
                <a:ea typeface="Meiryo UI" panose="020B0604030504040204" pitchFamily="50" charset="-128"/>
              </a:rPr>
              <a:t>インターバルを修正する場合は除く）</a:t>
            </a:r>
            <a:endParaRPr kumimoji="1" lang="en-US" altLang="ja-JP" dirty="0" smtClean="0">
              <a:latin typeface="+mn-ea"/>
            </a:endParaRPr>
          </a:p>
        </p:txBody>
      </p:sp>
    </p:spTree>
    <p:extLst>
      <p:ext uri="{BB962C8B-B14F-4D97-AF65-F5344CB8AC3E}">
        <p14:creationId xmlns:p14="http://schemas.microsoft.com/office/powerpoint/2010/main" val="169414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a:off x="215660" y="6000965"/>
            <a:ext cx="6808714" cy="735295"/>
          </a:xfrm>
          <a:prstGeom prst="rect">
            <a:avLst/>
          </a:prstGeom>
        </p:spPr>
      </p:pic>
      <p:sp>
        <p:nvSpPr>
          <p:cNvPr id="17" name="角丸四角形 16"/>
          <p:cNvSpPr/>
          <p:nvPr/>
        </p:nvSpPr>
        <p:spPr>
          <a:xfrm>
            <a:off x="161945" y="4442604"/>
            <a:ext cx="9637663" cy="235500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415965" y="970276"/>
            <a:ext cx="9129622" cy="1005168"/>
          </a:xfrm>
          <a:prstGeom prst="rect">
            <a:avLst/>
          </a:prstGeom>
          <a:solidFill>
            <a:srgbClr val="FFFAEB"/>
          </a:solidFill>
          <a:ln>
            <a:solidFill>
              <a:schemeClr val="accent4">
                <a:lumMod val="60000"/>
                <a:lumOff val="4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600" dirty="0">
                <a:latin typeface="Meiryo UI" panose="020B0604030504040204" pitchFamily="50" charset="-128"/>
                <a:ea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rPr>
              <a:t>のいずれかに該当しないか確認してください</a:t>
            </a:r>
            <a:endParaRPr lang="en-US" altLang="ja-JP" sz="1600" dirty="0" smtClean="0">
              <a:latin typeface="Meiryo UI" panose="020B0604030504040204" pitchFamily="50" charset="-128"/>
              <a:ea typeface="Meiryo UI" panose="020B0604030504040204" pitchFamily="50" charset="-128"/>
            </a:endParaRPr>
          </a:p>
          <a:p>
            <a:pPr marL="342900" indent="-342900">
              <a:lnSpc>
                <a:spcPct val="100000"/>
              </a:lnSpc>
              <a:spcBef>
                <a:spcPts val="600"/>
              </a:spcBef>
              <a:buFont typeface="+mj-ea"/>
              <a:buAutoNum type="circleNumDbPlain"/>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入力用 </a:t>
            </a:r>
            <a:r>
              <a:rPr lang="en-US" altLang="ja-JP" sz="1600" dirty="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ja-JP" altLang="en-US" sz="1600" dirty="0" smtClean="0">
                <a:latin typeface="Meiryo UI" panose="020B0604030504040204" pitchFamily="50" charset="-128"/>
                <a:ea typeface="Meiryo UI" panose="020B0604030504040204" pitchFamily="50" charset="-128"/>
              </a:rPr>
              <a:t>シート名が「集計結果シート」の集計用</a:t>
            </a:r>
            <a:r>
              <a:rPr lang="en-US" altLang="ja-JP" sz="1600" dirty="0" smtClean="0">
                <a:latin typeface="Meiryo UI" panose="020B0604030504040204" pitchFamily="50" charset="-128"/>
                <a:ea typeface="Meiryo UI" panose="020B0604030504040204" pitchFamily="50" charset="-128"/>
              </a:rPr>
              <a:t>ID</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rPr>
              <a:t>列）と一致していない</a:t>
            </a:r>
            <a:endParaRPr lang="en-US" altLang="ja-JP" sz="1600" dirty="0" smtClean="0">
              <a:latin typeface="Meiryo UI" panose="020B0604030504040204" pitchFamily="50" charset="-128"/>
              <a:ea typeface="Meiryo UI" panose="020B0604030504040204" pitchFamily="50" charset="-128"/>
            </a:endParaRPr>
          </a:p>
          <a:p>
            <a:pPr marL="342900" indent="-342900">
              <a:lnSpc>
                <a:spcPct val="100000"/>
              </a:lnSpc>
              <a:spcBef>
                <a:spcPts val="600"/>
              </a:spcBef>
              <a:buFont typeface="+mj-ea"/>
              <a:buAutoNum type="circleNumDbPlain"/>
            </a:pPr>
            <a:r>
              <a:rPr lang="ja-JP" altLang="en-US" sz="1600" dirty="0" smtClean="0">
                <a:latin typeface="Meiryo UI" panose="020B0604030504040204" pitchFamily="50" charset="-128"/>
                <a:ea typeface="Meiryo UI" panose="020B0604030504040204" pitchFamily="50" charset="-128"/>
              </a:rPr>
              <a:t>計算方法が「手動」になっており、計算が実行されていない</a:t>
            </a:r>
            <a:endParaRPr lang="en-US" altLang="ja-JP" sz="1600" dirty="0" smtClean="0">
              <a:latin typeface="Meiryo UI" panose="020B0604030504040204" pitchFamily="50" charset="-128"/>
              <a:ea typeface="Meiryo UI" panose="020B0604030504040204" pitchFamily="50" charset="-128"/>
            </a:endParaRPr>
          </a:p>
        </p:txBody>
      </p:sp>
      <p:sp>
        <p:nvSpPr>
          <p:cNvPr id="6" name="角丸四角形 5"/>
          <p:cNvSpPr/>
          <p:nvPr/>
        </p:nvSpPr>
        <p:spPr>
          <a:xfrm>
            <a:off x="6201550" y="6194173"/>
            <a:ext cx="569344" cy="18115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6977492" y="6112724"/>
            <a:ext cx="2599425" cy="612127"/>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b="11212"/>
          <a:stretch/>
        </p:blipFill>
        <p:spPr>
          <a:xfrm>
            <a:off x="4403441" y="5084261"/>
            <a:ext cx="1778220" cy="866440"/>
          </a:xfrm>
          <a:prstGeom prst="rect">
            <a:avLst/>
          </a:prstGeom>
        </p:spPr>
      </p:pic>
      <p:sp>
        <p:nvSpPr>
          <p:cNvPr id="11" name="角丸四角形 10"/>
          <p:cNvSpPr/>
          <p:nvPr/>
        </p:nvSpPr>
        <p:spPr>
          <a:xfrm>
            <a:off x="5946629" y="6143316"/>
            <a:ext cx="342028" cy="464024"/>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891109" y="5855742"/>
            <a:ext cx="525133" cy="10506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吹き出し 15"/>
          <p:cNvSpPr/>
          <p:nvPr/>
        </p:nvSpPr>
        <p:spPr>
          <a:xfrm>
            <a:off x="4370957" y="5050656"/>
            <a:ext cx="1828800" cy="922156"/>
          </a:xfrm>
          <a:prstGeom prst="wedgeRectCallout">
            <a:avLst>
              <a:gd name="adj1" fmla="val 36529"/>
              <a:gd name="adj2" fmla="val 703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2"/>
          <p:cNvSpPr txBox="1">
            <a:spLocks/>
          </p:cNvSpPr>
          <p:nvPr/>
        </p:nvSpPr>
        <p:spPr>
          <a:xfrm>
            <a:off x="161945" y="4357547"/>
            <a:ext cx="9577278" cy="8085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spcBef>
                <a:spcPts val="600"/>
              </a:spcBef>
              <a:buFont typeface="+mj-ea"/>
              <a:buAutoNum type="circleNumDbPlain" startAt="2"/>
            </a:pPr>
            <a:r>
              <a:rPr lang="ja-JP" altLang="en-US" sz="1400" dirty="0" smtClean="0">
                <a:latin typeface="Meiryo UI" panose="020B0604030504040204" pitchFamily="50" charset="-128"/>
                <a:ea typeface="Meiryo UI" panose="020B0604030504040204" pitchFamily="50" charset="-128"/>
              </a:rPr>
              <a:t>「計算方法の設定」が「手動」の場合、「再計算実行」をクリックしてください。</a:t>
            </a:r>
            <a:endParaRPr lang="en-US" altLang="ja-JP" sz="1400" dirty="0" smtClean="0">
              <a:latin typeface="Meiryo UI" panose="020B0604030504040204" pitchFamily="50" charset="-128"/>
              <a:ea typeface="Meiryo UI" panose="020B0604030504040204" pitchFamily="50" charset="-128"/>
            </a:endParaRPr>
          </a:p>
          <a:p>
            <a:pPr marL="0" indent="0">
              <a:spcBef>
                <a:spcPts val="600"/>
              </a:spcBef>
              <a:buNone/>
            </a:pP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「計算方法の設定」を「自動」に変更すれば、自動計算されますが、作業をする度に実施される計算に時間を要することがあります。</a:t>
            </a:r>
            <a:endParaRPr lang="ja-JP" altLang="en-US" sz="1400" dirty="0">
              <a:latin typeface="Meiryo UI" panose="020B0604030504040204" pitchFamily="50" charset="-128"/>
              <a:ea typeface="Meiryo UI" panose="020B0604030504040204" pitchFamily="50" charset="-128"/>
            </a:endParaRPr>
          </a:p>
        </p:txBody>
      </p:sp>
      <p:sp>
        <p:nvSpPr>
          <p:cNvPr id="3" name="角丸四角形吹き出し 2"/>
          <p:cNvSpPr/>
          <p:nvPr/>
        </p:nvSpPr>
        <p:spPr>
          <a:xfrm>
            <a:off x="6214145" y="5036748"/>
            <a:ext cx="2942555" cy="457200"/>
          </a:xfrm>
          <a:prstGeom prst="wedgeRoundRectCallout">
            <a:avLst>
              <a:gd name="adj1" fmla="val -60922"/>
              <a:gd name="adj2" fmla="val 5361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「計算方法の設定」が「手動」の場合</a:t>
            </a:r>
            <a:endParaRPr kumimoji="1" lang="ja-JP" altLang="en-US" sz="1200" dirty="0">
              <a:solidFill>
                <a:schemeClr val="tx1"/>
              </a:solidFill>
            </a:endParaRPr>
          </a:p>
        </p:txBody>
      </p:sp>
      <p:sp>
        <p:nvSpPr>
          <p:cNvPr id="4" name="曲折矢印 3"/>
          <p:cNvSpPr/>
          <p:nvPr/>
        </p:nvSpPr>
        <p:spPr>
          <a:xfrm rot="5400000">
            <a:off x="6714804" y="5523314"/>
            <a:ext cx="619141" cy="660938"/>
          </a:xfrm>
          <a:prstGeom prst="bentArrow">
            <a:avLst>
              <a:gd name="adj1" fmla="val 31887"/>
              <a:gd name="adj2" fmla="val 41357"/>
              <a:gd name="adj3" fmla="val 35331"/>
              <a:gd name="adj4" fmla="val 437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角丸四角形 29"/>
          <p:cNvSpPr/>
          <p:nvPr/>
        </p:nvSpPr>
        <p:spPr>
          <a:xfrm>
            <a:off x="161945" y="2024101"/>
            <a:ext cx="9637663" cy="2355007"/>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コンテンツ プレースホルダー 2"/>
          <p:cNvSpPr txBox="1">
            <a:spLocks/>
          </p:cNvSpPr>
          <p:nvPr/>
        </p:nvSpPr>
        <p:spPr>
          <a:xfrm>
            <a:off x="161945" y="1956296"/>
            <a:ext cx="9577278" cy="5022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spcBef>
                <a:spcPts val="600"/>
              </a:spcBef>
              <a:buFont typeface="+mj-ea"/>
              <a:buAutoNum type="circleNumDbPlain"/>
            </a:pPr>
            <a:r>
              <a:rPr lang="ja-JP" altLang="en-US" sz="1400" dirty="0" smtClean="0">
                <a:latin typeface="Meiryo UI" panose="020B0604030504040204" pitchFamily="50" charset="-128"/>
                <a:ea typeface="Meiryo UI" panose="020B0604030504040204" pitchFamily="50" charset="-128"/>
              </a:rPr>
              <a:t>「計算方法の設定」が「手動」の場合、「再計算実行」をクリックしてください。</a:t>
            </a:r>
            <a:endParaRPr lang="en-US" altLang="ja-JP" sz="1400" dirty="0" smtClean="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3549" y="2453455"/>
            <a:ext cx="3101156" cy="1773644"/>
          </a:xfrm>
          <a:prstGeom prst="rect">
            <a:avLst/>
          </a:prstGeom>
          <a:ln>
            <a:solidFill>
              <a:schemeClr val="tx1">
                <a:lumMod val="50000"/>
                <a:lumOff val="50000"/>
              </a:schemeClr>
            </a:solidFill>
          </a:ln>
        </p:spPr>
      </p:pic>
      <p:sp>
        <p:nvSpPr>
          <p:cNvPr id="33" name="角丸四角形吹き出し 32"/>
          <p:cNvSpPr/>
          <p:nvPr/>
        </p:nvSpPr>
        <p:spPr>
          <a:xfrm>
            <a:off x="1955443" y="3633330"/>
            <a:ext cx="2546098" cy="577942"/>
          </a:xfrm>
          <a:prstGeom prst="wedgeRoundRectCallout">
            <a:avLst>
              <a:gd name="adj1" fmla="val -63837"/>
              <a:gd name="adj2" fmla="val 312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000" dirty="0" smtClean="0">
                <a:solidFill>
                  <a:schemeClr val="tx1"/>
                </a:solidFill>
              </a:rPr>
              <a:t>入力用（</a:t>
            </a:r>
            <a:r>
              <a:rPr kumimoji="1" lang="en-US" altLang="ja-JP" sz="1000" dirty="0" smtClean="0">
                <a:solidFill>
                  <a:schemeClr val="tx1"/>
                </a:solidFill>
              </a:rPr>
              <a:t>36</a:t>
            </a:r>
            <a:r>
              <a:rPr kumimoji="1" lang="ja-JP" altLang="en-US" sz="1000" dirty="0" smtClean="0">
                <a:solidFill>
                  <a:schemeClr val="tx1"/>
                </a:solidFill>
              </a:rPr>
              <a:t>）～入力用（</a:t>
            </a:r>
            <a:r>
              <a:rPr kumimoji="1" lang="en-US" altLang="ja-JP" sz="1000" dirty="0" smtClean="0">
                <a:solidFill>
                  <a:schemeClr val="tx1"/>
                </a:solidFill>
              </a:rPr>
              <a:t>100</a:t>
            </a:r>
            <a:r>
              <a:rPr kumimoji="1" lang="ja-JP" altLang="en-US" sz="1000" dirty="0" smtClean="0">
                <a:solidFill>
                  <a:schemeClr val="tx1"/>
                </a:solidFill>
              </a:rPr>
              <a:t>）が事前に入力されており、変更不可です。</a:t>
            </a:r>
            <a:endParaRPr kumimoji="1" lang="en-US" altLang="ja-JP" sz="1000" dirty="0" smtClean="0">
              <a:solidFill>
                <a:schemeClr val="tx1"/>
              </a:solidFill>
            </a:endParaRPr>
          </a:p>
          <a:p>
            <a:pPr>
              <a:tabLst>
                <a:tab pos="115888" algn="l"/>
              </a:tabLst>
            </a:pPr>
            <a:r>
              <a:rPr kumimoji="1" lang="ja-JP" altLang="en-US" sz="900" dirty="0" smtClean="0">
                <a:solidFill>
                  <a:schemeClr val="tx1"/>
                </a:solidFill>
              </a:rPr>
              <a:t>（行の削除は可能）</a:t>
            </a:r>
            <a:endParaRPr kumimoji="1" lang="ja-JP" altLang="en-US" sz="900" dirty="0">
              <a:solidFill>
                <a:schemeClr val="tx1"/>
              </a:solidFill>
            </a:endParaRPr>
          </a:p>
        </p:txBody>
      </p:sp>
      <p:sp>
        <p:nvSpPr>
          <p:cNvPr id="34" name="テキスト ボックス 33"/>
          <p:cNvSpPr txBox="1"/>
          <p:nvPr/>
        </p:nvSpPr>
        <p:spPr>
          <a:xfrm>
            <a:off x="735237" y="238751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1248" y="2461989"/>
            <a:ext cx="2686416" cy="1723707"/>
          </a:xfrm>
          <a:prstGeom prst="rect">
            <a:avLst/>
          </a:prstGeom>
          <a:ln>
            <a:solidFill>
              <a:schemeClr val="tx1">
                <a:lumMod val="50000"/>
                <a:lumOff val="50000"/>
              </a:schemeClr>
            </a:solidFill>
          </a:ln>
        </p:spPr>
      </p:pic>
      <p:sp>
        <p:nvSpPr>
          <p:cNvPr id="36" name="テキスト ボックス 35"/>
          <p:cNvSpPr txBox="1"/>
          <p:nvPr/>
        </p:nvSpPr>
        <p:spPr>
          <a:xfrm>
            <a:off x="4798675" y="2387516"/>
            <a:ext cx="1282723"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7" name="角丸四角形吹き出し 36"/>
          <p:cNvSpPr/>
          <p:nvPr/>
        </p:nvSpPr>
        <p:spPr>
          <a:xfrm>
            <a:off x="6704832" y="2791933"/>
            <a:ext cx="2908399" cy="877012"/>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5888" algn="l"/>
              </a:tabLst>
            </a:pPr>
            <a:r>
              <a:rPr kumimoji="1" lang="ja-JP" altLang="en-US" sz="1000" dirty="0" smtClean="0">
                <a:solidFill>
                  <a:schemeClr val="tx1"/>
                </a:solidFill>
              </a:rPr>
              <a:t>「入力用</a:t>
            </a:r>
            <a:r>
              <a:rPr kumimoji="1" lang="en-US" altLang="ja-JP" sz="1000" dirty="0" smtClean="0">
                <a:solidFill>
                  <a:schemeClr val="tx1"/>
                </a:solidFill>
              </a:rPr>
              <a:t>(x)</a:t>
            </a:r>
            <a:r>
              <a:rPr kumimoji="1" lang="ja-JP" altLang="en-US" sz="1000" dirty="0" smtClean="0">
                <a:solidFill>
                  <a:schemeClr val="tx1"/>
                </a:solidFill>
              </a:rPr>
              <a:t>」シートをコピーをすると、番号が自動で振られますので、修正はしないでください。修正された場合は、シート名を「入力用</a:t>
            </a:r>
            <a:r>
              <a:rPr kumimoji="1" lang="en-US" altLang="ja-JP" sz="1000" dirty="0" smtClean="0">
                <a:solidFill>
                  <a:schemeClr val="tx1"/>
                </a:solidFill>
              </a:rPr>
              <a:t>(x)</a:t>
            </a:r>
            <a:r>
              <a:rPr kumimoji="1" lang="ja-JP" altLang="en-US" sz="1000" dirty="0" smtClean="0">
                <a:solidFill>
                  <a:schemeClr val="tx1"/>
                </a:solidFill>
              </a:rPr>
              <a:t>」に戻してください。</a:t>
            </a:r>
            <a:endParaRPr kumimoji="1" lang="ja-JP" altLang="en-US" sz="1000" dirty="0">
              <a:solidFill>
                <a:srgbClr val="FF0000"/>
              </a:solidFill>
            </a:endParaRPr>
          </a:p>
        </p:txBody>
      </p:sp>
      <p:sp>
        <p:nvSpPr>
          <p:cNvPr id="24" name="タイトル 1"/>
          <p:cNvSpPr>
            <a:spLocks noGrp="1"/>
          </p:cNvSpPr>
          <p:nvPr>
            <p:ph type="title"/>
          </p:nvPr>
        </p:nvSpPr>
        <p:spPr>
          <a:xfrm>
            <a:off x="250166" y="60385"/>
            <a:ext cx="9405668" cy="871268"/>
          </a:xfrm>
          <a:solidFill>
            <a:schemeClr val="accent4">
              <a:lumMod val="20000"/>
              <a:lumOff val="80000"/>
            </a:schemeClr>
          </a:solidFill>
        </p:spPr>
        <p:txBody>
          <a:bodyPr>
            <a:normAutofit/>
          </a:bodyPr>
          <a:lstStyle/>
          <a:p>
            <a:r>
              <a:rPr lang="ja-JP" altLang="en-US" sz="2400" dirty="0" smtClean="0">
                <a:latin typeface="Meiryo UI" panose="020B0604030504040204" pitchFamily="50" charset="-128"/>
                <a:ea typeface="Meiryo UI" panose="020B0604030504040204" pitchFamily="50" charset="-128"/>
              </a:rPr>
              <a:t>有効回答のあった医師全員分「入力用</a:t>
            </a:r>
            <a:r>
              <a:rPr lang="en-US" altLang="ja-JP" sz="2400" dirty="0" smtClean="0">
                <a:latin typeface="Meiryo UI" panose="020B0604030504040204" pitchFamily="50" charset="-128"/>
                <a:ea typeface="Meiryo UI" panose="020B0604030504040204" pitchFamily="50" charset="-128"/>
              </a:rPr>
              <a:t>(x</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」シートに</a:t>
            </a:r>
            <a:r>
              <a:rPr lang="ja-JP" altLang="en-US" sz="2400" dirty="0" smtClean="0">
                <a:latin typeface="Meiryo UI" panose="020B0604030504040204" pitchFamily="50" charset="-128"/>
                <a:ea typeface="Meiryo UI" panose="020B0604030504040204" pitchFamily="50" charset="-128"/>
              </a:rPr>
              <a:t>入力したが、「集計</a:t>
            </a:r>
            <a:r>
              <a:rPr lang="ja-JP" altLang="en-US" sz="2400" dirty="0" smtClean="0">
                <a:latin typeface="Meiryo UI" panose="020B0604030504040204" pitchFamily="50" charset="-128"/>
                <a:ea typeface="Meiryo UI" panose="020B0604030504040204" pitchFamily="50" charset="-128"/>
              </a:rPr>
              <a:t>結果」シートに</a:t>
            </a:r>
            <a:r>
              <a:rPr lang="ja-JP" altLang="en-US" sz="2400" dirty="0" smtClean="0">
                <a:latin typeface="Meiryo UI" panose="020B0604030504040204" pitchFamily="50" charset="-128"/>
                <a:ea typeface="Meiryo UI" panose="020B0604030504040204" pitchFamily="50" charset="-128"/>
              </a:rPr>
              <a:t>集計結果が反映されない。</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6339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166" y="60385"/>
            <a:ext cx="9405668" cy="871268"/>
          </a:xfrm>
          <a:solidFill>
            <a:schemeClr val="accent4">
              <a:lumMod val="20000"/>
              <a:lumOff val="80000"/>
            </a:schemeClr>
          </a:solidFill>
        </p:spPr>
        <p:txBody>
          <a:bodyPr>
            <a:normAutofit/>
          </a:bodyPr>
          <a:lstStyle/>
          <a:p>
            <a:r>
              <a:rPr lang="ja-JP" altLang="en-US" sz="2400" dirty="0">
                <a:latin typeface="Meiryo UI" panose="020B0604030504040204" pitchFamily="50" charset="-128"/>
                <a:ea typeface="Meiryo UI" panose="020B0604030504040204" pitchFamily="50" charset="-128"/>
              </a:rPr>
              <a:t>事前</a:t>
            </a:r>
            <a:r>
              <a:rPr lang="ja-JP" altLang="en-US" sz="2400" dirty="0" smtClean="0">
                <a:latin typeface="Meiryo UI" panose="020B0604030504040204" pitchFamily="50" charset="-128"/>
                <a:ea typeface="Meiryo UI" panose="020B0604030504040204" pitchFamily="50" charset="-128"/>
              </a:rPr>
              <a:t>に氏名や勤務形態など、勤務実態記載欄以外を入力したファイルを、各医師に配布して記載してもらうことは可能か。</a:t>
            </a:r>
            <a:endParaRPr kumimoji="1" lang="ja-JP" altLang="en-US" sz="24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388189" y="1013041"/>
            <a:ext cx="9129622" cy="824385"/>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可能です。</a:t>
            </a:r>
            <a:endParaRPr lang="en-US" altLang="ja-JP" sz="1600" dirty="0" smtClean="0">
              <a:latin typeface="Meiryo UI" panose="020B0604030504040204" pitchFamily="50" charset="-128"/>
              <a:ea typeface="Meiryo UI" panose="020B0604030504040204" pitchFamily="50" charset="-128"/>
            </a:endParaRPr>
          </a:p>
          <a:p>
            <a:pPr marL="0" indent="0">
              <a:buNone/>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各医師に配布するファイルの、入力シートの名前はすべて「入力用 </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」のままで差し支え有りません。</a:t>
            </a:r>
            <a:endParaRPr lang="en-US" altLang="ja-JP" sz="16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34169" y="2208363"/>
            <a:ext cx="9637663" cy="4502988"/>
          </a:xfrm>
          <a:prstGeom prst="roundRect">
            <a:avLst>
              <a:gd name="adj" fmla="val 3875"/>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b="54598"/>
          <a:stretch/>
        </p:blipFill>
        <p:spPr>
          <a:xfrm>
            <a:off x="638786" y="3167476"/>
            <a:ext cx="8511128" cy="2158904"/>
          </a:xfrm>
          <a:prstGeom prst="rect">
            <a:avLst/>
          </a:prstGeom>
          <a:ln>
            <a:solidFill>
              <a:schemeClr val="tx1">
                <a:lumMod val="50000"/>
                <a:lumOff val="50000"/>
              </a:schemeClr>
            </a:solidFill>
          </a:ln>
        </p:spPr>
      </p:pic>
      <p:sp>
        <p:nvSpPr>
          <p:cNvPr id="6" name="角丸四角形 5"/>
          <p:cNvSpPr/>
          <p:nvPr/>
        </p:nvSpPr>
        <p:spPr>
          <a:xfrm>
            <a:off x="1171980" y="3291840"/>
            <a:ext cx="7977934" cy="16764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38786" y="3557564"/>
            <a:ext cx="1410994" cy="28848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525348" y="2437038"/>
            <a:ext cx="5677332" cy="572788"/>
          </a:xfrm>
          <a:prstGeom prst="wedgeRoundRectCallout">
            <a:avLst>
              <a:gd name="adj1" fmla="val 3842"/>
              <a:gd name="adj2" fmla="val 88792"/>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solidFill>
                  <a:schemeClr val="tx1"/>
                </a:solidFill>
              </a:rPr>
              <a:t>各医師の氏名等の情報</a:t>
            </a:r>
            <a:r>
              <a:rPr kumimoji="1" lang="ja-JP" altLang="en-US" sz="1200" dirty="0" smtClean="0">
                <a:solidFill>
                  <a:schemeClr val="tx1"/>
                </a:solidFill>
              </a:rPr>
              <a:t>と</a:t>
            </a:r>
            <a:r>
              <a:rPr kumimoji="1" lang="ja-JP" altLang="en-US" sz="1200" b="1" u="sng" dirty="0" smtClean="0">
                <a:solidFill>
                  <a:schemeClr val="tx1"/>
                </a:solidFill>
              </a:rPr>
              <a:t>調査日を</a:t>
            </a:r>
            <a:r>
              <a:rPr kumimoji="1" lang="ja-JP" altLang="en-US" sz="1200" dirty="0" smtClean="0">
                <a:solidFill>
                  <a:schemeClr val="tx1"/>
                </a:solidFill>
              </a:rPr>
              <a:t>事前に入力したファイルを各医師に配布して、各医師がその他の勤務予定や勤務実態記載欄を記載</a:t>
            </a:r>
            <a:endParaRPr kumimoji="1" lang="ja-JP" altLang="en-US" sz="1200" dirty="0">
              <a:solidFill>
                <a:schemeClr val="tx1"/>
              </a:solidFill>
            </a:endParaRPr>
          </a:p>
        </p:txBody>
      </p:sp>
      <p:sp>
        <p:nvSpPr>
          <p:cNvPr id="8" name="テキスト ボックス 7"/>
          <p:cNvSpPr txBox="1"/>
          <p:nvPr/>
        </p:nvSpPr>
        <p:spPr>
          <a:xfrm>
            <a:off x="1058749" y="5897268"/>
            <a:ext cx="7970952" cy="338554"/>
          </a:xfrm>
          <a:prstGeom prst="rect">
            <a:avLst/>
          </a:prstGeom>
          <a:noFill/>
        </p:spPr>
        <p:txBody>
          <a:bodyPr wrap="square" rtlCol="0">
            <a:spAutoFit/>
          </a:bodyPr>
          <a:lstStyle/>
          <a:p>
            <a:r>
              <a:rPr kumimoji="1" lang="en-US" altLang="ja-JP" sz="1600" u="sng" dirty="0" smtClean="0"/>
              <a:t>※</a:t>
            </a:r>
            <a:r>
              <a:rPr kumimoji="1" lang="ja-JP" altLang="en-US" sz="1600" u="sng" dirty="0"/>
              <a:t> </a:t>
            </a:r>
            <a:r>
              <a:rPr kumimoji="1" lang="ja-JP" altLang="en-US" sz="1600" u="sng" dirty="0" smtClean="0"/>
              <a:t>手書き用の調査票を用いる場合は、表紙の各医師の氏名等の記載欄を事前に記載</a:t>
            </a:r>
            <a:endParaRPr kumimoji="1" lang="ja-JP" altLang="en-US" sz="1600" u="sng" dirty="0"/>
          </a:p>
        </p:txBody>
      </p:sp>
    </p:spTree>
    <p:extLst>
      <p:ext uri="{BB962C8B-B14F-4D97-AF65-F5344CB8AC3E}">
        <p14:creationId xmlns:p14="http://schemas.microsoft.com/office/powerpoint/2010/main" val="215684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吹き出し 7"/>
          <p:cNvSpPr/>
          <p:nvPr/>
        </p:nvSpPr>
        <p:spPr>
          <a:xfrm>
            <a:off x="3571430" y="3463484"/>
            <a:ext cx="2385628" cy="2971800"/>
          </a:xfrm>
          <a:prstGeom prst="wedgeRectCallout">
            <a:avLst>
              <a:gd name="adj1" fmla="val -5274"/>
              <a:gd name="adj2" fmla="val -65375"/>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en-US" altLang="ja-JP" sz="2400" dirty="0" smtClean="0">
                <a:latin typeface="Meiryo UI" panose="020B0604030504040204" pitchFamily="50" charset="-128"/>
                <a:ea typeface="Meiryo UI" panose="020B0604030504040204" pitchFamily="50" charset="-128"/>
              </a:rPr>
              <a:t>100</a:t>
            </a:r>
            <a:r>
              <a:rPr kumimoji="1" lang="ja-JP" altLang="en-US" sz="2400" dirty="0" smtClean="0">
                <a:latin typeface="Meiryo UI" panose="020B0604030504040204" pitchFamily="50" charset="-128"/>
                <a:ea typeface="Meiryo UI" panose="020B0604030504040204" pitchFamily="50" charset="-128"/>
              </a:rPr>
              <a:t>名超の人数を集計したい</a:t>
            </a:r>
            <a:endParaRPr kumimoji="1" lang="ja-JP" altLang="en-US" sz="2400" dirty="0">
              <a:latin typeface="Meiryo UI" panose="020B0604030504040204" pitchFamily="50" charset="-128"/>
              <a:ea typeface="Meiryo UI" panose="020B0604030504040204" pitchFamily="50" charset="-128"/>
            </a:endParaRPr>
          </a:p>
        </p:txBody>
      </p:sp>
      <p:sp>
        <p:nvSpPr>
          <p:cNvPr id="17" name="角丸四角形 16"/>
          <p:cNvSpPr/>
          <p:nvPr/>
        </p:nvSpPr>
        <p:spPr>
          <a:xfrm>
            <a:off x="161945" y="1782050"/>
            <a:ext cx="9637663" cy="4981059"/>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385773" y="761892"/>
            <a:ext cx="9129622" cy="913874"/>
          </a:xfrm>
          <a:prstGeom prst="rect">
            <a:avLst/>
          </a:prstGeom>
          <a:solidFill>
            <a:srgbClr val="FFFAEB"/>
          </a:solidFill>
          <a:ln>
            <a:solidFill>
              <a:schemeClr val="accent4">
                <a:lumMod val="60000"/>
                <a:lumOff val="4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latin typeface="Meiryo UI" panose="020B0604030504040204" pitchFamily="50" charset="-128"/>
                <a:ea typeface="Meiryo UI" panose="020B0604030504040204" pitchFamily="50" charset="-128"/>
              </a:rPr>
              <a:t>集計結果シートには、</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名分の集計欄を用意しておりますが、</a:t>
            </a:r>
            <a:r>
              <a:rPr lang="en-US" altLang="ja-JP" sz="1800" dirty="0" smtClean="0">
                <a:latin typeface="Meiryo UI" panose="020B0604030504040204" pitchFamily="50" charset="-128"/>
                <a:ea typeface="Meiryo UI" panose="020B0604030504040204" pitchFamily="50" charset="-128"/>
              </a:rPr>
              <a:t>1</a:t>
            </a:r>
            <a:r>
              <a:rPr lang="ja-JP" altLang="en-US" sz="1800" dirty="0" err="1" smtClean="0">
                <a:latin typeface="Meiryo UI" panose="020B0604030504040204" pitchFamily="50" charset="-128"/>
                <a:ea typeface="Meiryo UI" panose="020B0604030504040204" pitchFamily="50" charset="-128"/>
              </a:rPr>
              <a:t>つの</a:t>
            </a:r>
            <a:r>
              <a:rPr lang="ja-JP" altLang="en-US" sz="1800" dirty="0" smtClean="0">
                <a:latin typeface="Meiryo UI" panose="020B0604030504040204" pitchFamily="50" charset="-128"/>
                <a:ea typeface="Meiryo UI" panose="020B0604030504040204" pitchFamily="50" charset="-128"/>
              </a:rPr>
              <a:t>ファイルでそれ以上の人数集計は出来ません。</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名超の集計を行う場合は、</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名以下で集計した「集計用結果シート」の内容を、別の集計用ファイルの集計用結果</a:t>
            </a:r>
            <a:r>
              <a:rPr lang="ja-JP" altLang="en-US" sz="1800" dirty="0" smtClean="0">
                <a:latin typeface="Meiryo UI" panose="020B0604030504040204" pitchFamily="50" charset="-128"/>
                <a:ea typeface="Meiryo UI" panose="020B0604030504040204" pitchFamily="50" charset="-128"/>
              </a:rPr>
              <a:t>シートに行</a:t>
            </a:r>
            <a:r>
              <a:rPr lang="ja-JP" altLang="en-US" sz="1800" dirty="0" smtClean="0">
                <a:latin typeface="Meiryo UI" panose="020B0604030504040204" pitchFamily="50" charset="-128"/>
                <a:ea typeface="Meiryo UI" panose="020B0604030504040204" pitchFamily="50" charset="-128"/>
              </a:rPr>
              <a:t>を追加して貼り付けてください。</a:t>
            </a:r>
            <a:endParaRPr lang="en-US" altLang="ja-JP" sz="18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07346" y="3527247"/>
            <a:ext cx="2312396" cy="2896234"/>
          </a:xfrm>
          <a:prstGeom prst="rect">
            <a:avLst/>
          </a:prstGeom>
          <a:ln>
            <a:solidFill>
              <a:schemeClr val="bg1">
                <a:lumMod val="85000"/>
              </a:schemeClr>
            </a:solidFill>
          </a:ln>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5688" y="1924729"/>
            <a:ext cx="2389959" cy="3283330"/>
          </a:xfrm>
          <a:prstGeom prst="rect">
            <a:avLst/>
          </a:prstGeom>
          <a:ln>
            <a:solidFill>
              <a:schemeClr val="tx1">
                <a:lumMod val="50000"/>
                <a:lumOff val="50000"/>
              </a:schemeClr>
            </a:solidFill>
          </a:ln>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938" y="1924490"/>
            <a:ext cx="2378733" cy="3283569"/>
          </a:xfrm>
          <a:prstGeom prst="rect">
            <a:avLst/>
          </a:prstGeom>
          <a:ln>
            <a:solidFill>
              <a:schemeClr val="tx1">
                <a:lumMod val="50000"/>
                <a:lumOff val="50000"/>
              </a:schemeClr>
            </a:solidFill>
          </a:ln>
        </p:spPr>
      </p:pic>
      <p:sp>
        <p:nvSpPr>
          <p:cNvPr id="10" name="角丸四角形吹き出し 9"/>
          <p:cNvSpPr/>
          <p:nvPr/>
        </p:nvSpPr>
        <p:spPr>
          <a:xfrm>
            <a:off x="509189" y="5314343"/>
            <a:ext cx="2570440" cy="1448765"/>
          </a:xfrm>
          <a:prstGeom prst="wedgeRoundRectCallout">
            <a:avLst>
              <a:gd name="adj1" fmla="val -6738"/>
              <a:gd name="adj2" fmla="val -7938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「集計結果シート」に必要な行数</a:t>
            </a:r>
            <a:r>
              <a:rPr kumimoji="1" lang="ja-JP" altLang="en-US" sz="1100" dirty="0" smtClean="0">
                <a:solidFill>
                  <a:schemeClr val="tx1"/>
                </a:solidFill>
              </a:rPr>
              <a:t>を挿入する</a:t>
            </a:r>
            <a:r>
              <a:rPr kumimoji="1" lang="ja-JP" altLang="en-US" sz="1100" dirty="0" smtClean="0">
                <a:solidFill>
                  <a:schemeClr val="tx1"/>
                </a:solidFill>
              </a:rPr>
              <a:t>。</a:t>
            </a:r>
            <a:endParaRPr kumimoji="1" lang="en-US" altLang="ja-JP" sz="1100" dirty="0" smtClean="0">
              <a:solidFill>
                <a:schemeClr val="tx1"/>
              </a:solidFill>
            </a:endParaRPr>
          </a:p>
          <a:p>
            <a:r>
              <a:rPr kumimoji="1" lang="en-US" altLang="ja-JP" sz="1100" dirty="0" smtClean="0">
                <a:solidFill>
                  <a:srgbClr val="FF0000"/>
                </a:solidFill>
              </a:rPr>
              <a:t>※</a:t>
            </a:r>
            <a:r>
              <a:rPr kumimoji="1" lang="ja-JP" altLang="en-US" sz="1100" dirty="0" smtClean="0">
                <a:solidFill>
                  <a:srgbClr val="FF0000"/>
                </a:solidFill>
              </a:rPr>
              <a:t>行を追加する際は、集計用</a:t>
            </a:r>
            <a:r>
              <a:rPr kumimoji="1" lang="en-US" altLang="ja-JP" sz="1100" dirty="0" smtClean="0">
                <a:solidFill>
                  <a:srgbClr val="FF0000"/>
                </a:solidFill>
              </a:rPr>
              <a:t>ID</a:t>
            </a:r>
            <a:r>
              <a:rPr kumimoji="1" lang="ja-JP" altLang="en-US" sz="1100" dirty="0" smtClean="0">
                <a:solidFill>
                  <a:srgbClr val="FF0000"/>
                </a:solidFill>
              </a:rPr>
              <a:t>が「入力用</a:t>
            </a:r>
            <a:r>
              <a:rPr kumimoji="1" lang="en-US" altLang="ja-JP" sz="1100" dirty="0" smtClean="0">
                <a:solidFill>
                  <a:srgbClr val="FF0000"/>
                </a:solidFill>
              </a:rPr>
              <a:t>(100)</a:t>
            </a:r>
            <a:r>
              <a:rPr kumimoji="1" lang="ja-JP" altLang="en-US" sz="1100" dirty="0" smtClean="0">
                <a:solidFill>
                  <a:srgbClr val="FF0000"/>
                </a:solidFill>
              </a:rPr>
              <a:t>」の行より</a:t>
            </a:r>
            <a:r>
              <a:rPr kumimoji="1" lang="ja-JP" altLang="en-US" sz="1100" dirty="0" smtClean="0">
                <a:solidFill>
                  <a:srgbClr val="FF0000"/>
                </a:solidFill>
              </a:rPr>
              <a:t>上の行に挿入してください。「入力用</a:t>
            </a:r>
            <a:r>
              <a:rPr kumimoji="1" lang="en-US" altLang="ja-JP" sz="1100" dirty="0" smtClean="0">
                <a:solidFill>
                  <a:srgbClr val="FF0000"/>
                </a:solidFill>
              </a:rPr>
              <a:t>(100)</a:t>
            </a:r>
            <a:r>
              <a:rPr kumimoji="1" lang="ja-JP" altLang="en-US" sz="1100" dirty="0" smtClean="0">
                <a:solidFill>
                  <a:srgbClr val="FF0000"/>
                </a:solidFill>
              </a:rPr>
              <a:t>」より下に挿入した場合は、集計結果に反映されません。</a:t>
            </a:r>
            <a:endParaRPr kumimoji="1" lang="ja-JP" altLang="en-US" sz="1100" dirty="0">
              <a:solidFill>
                <a:srgbClr val="FF0000"/>
              </a:solidFill>
            </a:endParaRPr>
          </a:p>
        </p:txBody>
      </p:sp>
      <p:sp>
        <p:nvSpPr>
          <p:cNvPr id="12" name="右矢印 11"/>
          <p:cNvSpPr/>
          <p:nvPr/>
        </p:nvSpPr>
        <p:spPr>
          <a:xfrm>
            <a:off x="3156455" y="2335644"/>
            <a:ext cx="3337447"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4170488" y="5400136"/>
            <a:ext cx="2152674" cy="934365"/>
          </a:xfrm>
          <a:prstGeom prst="wedgeRoundRectCallout">
            <a:avLst>
              <a:gd name="adj1" fmla="val -3897"/>
              <a:gd name="adj2" fmla="val -7441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rPr>
              <a:t>別の集計用エクセル</a:t>
            </a:r>
            <a:r>
              <a:rPr kumimoji="1" lang="ja-JP" altLang="en-US" sz="1100" dirty="0" smtClean="0">
                <a:solidFill>
                  <a:schemeClr val="tx1"/>
                </a:solidFill>
              </a:rPr>
              <a:t>で集計した結果をコピー（該当する行の内容は全てコピーして</a:t>
            </a:r>
            <a:r>
              <a:rPr kumimoji="1" lang="ja-JP" altLang="en-US" sz="1100" dirty="0" smtClean="0">
                <a:solidFill>
                  <a:schemeClr val="tx1"/>
                </a:solidFill>
              </a:rPr>
              <a:t>ください。）</a:t>
            </a:r>
            <a:endParaRPr kumimoji="1" lang="ja-JP" altLang="en-US" sz="1100" dirty="0">
              <a:solidFill>
                <a:schemeClr val="tx1"/>
              </a:solidFill>
            </a:endParaRPr>
          </a:p>
        </p:txBody>
      </p:sp>
      <p:sp>
        <p:nvSpPr>
          <p:cNvPr id="14" name="角丸四角形吹き出し 13"/>
          <p:cNvSpPr/>
          <p:nvPr/>
        </p:nvSpPr>
        <p:spPr>
          <a:xfrm>
            <a:off x="6806242" y="5208059"/>
            <a:ext cx="2849593" cy="1327599"/>
          </a:xfrm>
          <a:prstGeom prst="wedgeRoundRectCallout">
            <a:avLst>
              <a:gd name="adj1" fmla="val -4869"/>
              <a:gd name="adj2" fmla="val -7687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行を追加した「集計結果シート」</a:t>
            </a:r>
            <a:r>
              <a:rPr kumimoji="1" lang="ja-JP" altLang="en-US" sz="1100" dirty="0" smtClean="0">
                <a:solidFill>
                  <a:schemeClr val="tx1"/>
                </a:solidFill>
              </a:rPr>
              <a:t>に値として貼り付ける</a:t>
            </a:r>
            <a:r>
              <a:rPr kumimoji="1" lang="ja-JP" altLang="en-US" sz="1100" dirty="0" smtClean="0">
                <a:solidFill>
                  <a:schemeClr val="tx1"/>
                </a:solidFill>
              </a:rPr>
              <a:t>。（この際、貼り付けた行については、集計用</a:t>
            </a:r>
            <a:r>
              <a:rPr kumimoji="1" lang="en-US" altLang="ja-JP" sz="1100" dirty="0" smtClean="0">
                <a:solidFill>
                  <a:schemeClr val="tx1"/>
                </a:solidFill>
              </a:rPr>
              <a:t>ID</a:t>
            </a:r>
            <a:r>
              <a:rPr kumimoji="1" lang="ja-JP" altLang="en-US" sz="1100" dirty="0" smtClean="0">
                <a:solidFill>
                  <a:schemeClr val="tx1"/>
                </a:solidFill>
              </a:rPr>
              <a:t>が連番になっていなくても差し支え有りません。）</a:t>
            </a:r>
            <a:endParaRPr kumimoji="1" lang="ja-JP" altLang="en-US" sz="1100" dirty="0">
              <a:solidFill>
                <a:schemeClr val="tx1"/>
              </a:solidFill>
            </a:endParaRPr>
          </a:p>
        </p:txBody>
      </p:sp>
      <p:sp>
        <p:nvSpPr>
          <p:cNvPr id="15" name="テキスト ボックス 14"/>
          <p:cNvSpPr txBox="1"/>
          <p:nvPr/>
        </p:nvSpPr>
        <p:spPr>
          <a:xfrm>
            <a:off x="385773" y="201413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493902" y="2014136"/>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346842" y="3453376"/>
            <a:ext cx="1306768" cy="430887"/>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ja-JP" altLang="en-US" sz="1100" dirty="0" smtClean="0">
                <a:latin typeface="Meiryo UI" panose="020B0604030504040204" pitchFamily="50" charset="-128"/>
                <a:ea typeface="Meiryo UI" panose="020B0604030504040204" pitchFamily="50" charset="-128"/>
              </a:rPr>
              <a:t>別の集計用エクセル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707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86849" y="5969480"/>
            <a:ext cx="7166390" cy="772608"/>
          </a:xfrm>
          <a:prstGeom prst="rect">
            <a:avLst/>
          </a:prstGeom>
        </p:spPr>
      </p:pic>
      <p:sp>
        <p:nvSpPr>
          <p:cNvPr id="2" name="タイトル 1"/>
          <p:cNvSpPr>
            <a:spLocks noGrp="1"/>
          </p:cNvSpPr>
          <p:nvPr>
            <p:ph type="title"/>
          </p:nvPr>
        </p:nvSpPr>
        <p:spPr>
          <a:xfrm>
            <a:off x="277942"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入力等の作業をする度に、処理に時間がかかる</a:t>
            </a:r>
            <a:endParaRPr kumimoji="1" lang="ja-JP" altLang="en-US" sz="24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161945" y="4554747"/>
            <a:ext cx="9493890" cy="809393"/>
          </a:xfrm>
        </p:spPr>
        <p:txBody>
          <a:bodyPr anchor="ctr">
            <a:normAutofit/>
          </a:bodyPr>
          <a:lstStyle/>
          <a:p>
            <a:pPr marL="342900" indent="-342900">
              <a:buFont typeface="+mj-ea"/>
              <a:buAutoNum type="circleNumDbPlain" startAt="2"/>
            </a:pPr>
            <a:r>
              <a:rPr kumimoji="1" lang="ja-JP" altLang="en-US" sz="1400" dirty="0" smtClean="0">
                <a:latin typeface="Meiryo UI" panose="020B0604030504040204" pitchFamily="50" charset="-128"/>
                <a:ea typeface="Meiryo UI" panose="020B0604030504040204" pitchFamily="50" charset="-128"/>
              </a:rPr>
              <a:t>集計用に多くの関数が組まれており、計算に時間がかかってしまいます。計算方法が「自動」になっていると、入力等の作業をする度に計算が行われ、その都度時間がかかってしまいますが、計算方法を「手動」にすることで、計算のタイミングを任意に出来ますので、作業を行う度に計算に時間がかかることを回避</a:t>
            </a:r>
            <a:r>
              <a:rPr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き</a:t>
            </a:r>
            <a:r>
              <a:rPr kumimoji="1" lang="ja-JP" altLang="en-US" sz="1400" dirty="0" smtClean="0">
                <a:latin typeface="Meiryo UI" panose="020B0604030504040204" pitchFamily="50" charset="-128"/>
                <a:ea typeface="Meiryo UI" panose="020B0604030504040204" pitchFamily="50" charset="-128"/>
              </a:rPr>
              <a:t>ます。</a:t>
            </a:r>
            <a:endParaRPr kumimoji="1" lang="ja-JP" altLang="en-US" sz="14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415965" y="686797"/>
            <a:ext cx="9129622" cy="1021234"/>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以下の①、②の設定の変更やエクセルの修正をしてください。</a:t>
            </a:r>
            <a:endParaRPr lang="en-US" altLang="ja-JP" sz="1600" dirty="0" smtClean="0">
              <a:latin typeface="Meiryo UI" panose="020B0604030504040204" pitchFamily="50" charset="-128"/>
              <a:ea typeface="Meiryo UI" panose="020B0604030504040204" pitchFamily="50" charset="-128"/>
            </a:endParaRPr>
          </a:p>
          <a:p>
            <a:pPr marL="449263" indent="-268288">
              <a:buFont typeface="+mj-ea"/>
              <a:buAutoNum type="circleNumDbPlain"/>
            </a:pPr>
            <a:r>
              <a:rPr lang="ja-JP" altLang="en-US" sz="1600" dirty="0" smtClean="0">
                <a:latin typeface="Meiryo UI" panose="020B0604030504040204" pitchFamily="50" charset="-128"/>
                <a:ea typeface="Meiryo UI" panose="020B0604030504040204" pitchFamily="50" charset="-128"/>
              </a:rPr>
              <a:t>「入力用</a:t>
            </a:r>
            <a:r>
              <a:rPr lang="en-US" altLang="ja-JP" sz="1600" dirty="0" smtClean="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ja-JP" altLang="en-US" sz="1600" dirty="0" smtClean="0">
                <a:latin typeface="Meiryo UI" panose="020B0604030504040204" pitchFamily="50" charset="-128"/>
                <a:ea typeface="Meiryo UI" panose="020B0604030504040204" pitchFamily="50" charset="-128"/>
              </a:rPr>
              <a:t>数と「集計</a:t>
            </a:r>
            <a:r>
              <a:rPr lang="ja-JP" altLang="en-US" sz="1600" dirty="0" smtClean="0">
                <a:latin typeface="Meiryo UI" panose="020B0604030504040204" pitchFamily="50" charset="-128"/>
                <a:ea typeface="Meiryo UI" panose="020B0604030504040204" pitchFamily="50" charset="-128"/>
              </a:rPr>
              <a:t>結果」シートの</a:t>
            </a:r>
            <a:r>
              <a:rPr lang="en-US" altLang="ja-JP" sz="1600" dirty="0" smtClean="0">
                <a:latin typeface="Meiryo UI" panose="020B0604030504040204" pitchFamily="50" charset="-128"/>
                <a:ea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rPr>
              <a:t>列にある集計用</a:t>
            </a:r>
            <a:r>
              <a:rPr lang="en-US" altLang="ja-JP" sz="1600" dirty="0" smtClean="0">
                <a:latin typeface="Meiryo UI" panose="020B0604030504040204" pitchFamily="50" charset="-128"/>
                <a:ea typeface="Meiryo UI" panose="020B0604030504040204" pitchFamily="50" charset="-128"/>
              </a:rPr>
              <a:t>ID</a:t>
            </a:r>
            <a:r>
              <a:rPr lang="ja-JP" altLang="en-US" sz="1600" dirty="0" smtClean="0">
                <a:latin typeface="Meiryo UI" panose="020B0604030504040204" pitchFamily="50" charset="-128"/>
                <a:ea typeface="Meiryo UI" panose="020B0604030504040204" pitchFamily="50" charset="-128"/>
              </a:rPr>
              <a:t>の数をあわせる。</a:t>
            </a:r>
            <a:endParaRPr lang="en-US" altLang="ja-JP" sz="1600" dirty="0" smtClean="0">
              <a:latin typeface="Meiryo UI" panose="020B0604030504040204" pitchFamily="50" charset="-128"/>
              <a:ea typeface="Meiryo UI" panose="020B0604030504040204" pitchFamily="50" charset="-128"/>
            </a:endParaRPr>
          </a:p>
          <a:p>
            <a:pPr marL="449263" indent="-268288">
              <a:buFont typeface="+mj-ea"/>
              <a:buAutoNum type="circleNumDbPlain"/>
            </a:pPr>
            <a:r>
              <a:rPr lang="ja-JP" altLang="en-US" sz="1600" dirty="0">
                <a:latin typeface="Meiryo UI" panose="020B0604030504040204" pitchFamily="50" charset="-128"/>
                <a:ea typeface="Meiryo UI" panose="020B0604030504040204" pitchFamily="50" charset="-128"/>
              </a:rPr>
              <a:t>計算方法の設定を「手動」に変更する。</a:t>
            </a:r>
            <a:endParaRPr lang="en-US" altLang="ja-JP" sz="16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2693" y="5201727"/>
            <a:ext cx="2027481" cy="1112642"/>
          </a:xfrm>
          <a:prstGeom prst="rect">
            <a:avLst/>
          </a:prstGeom>
        </p:spPr>
      </p:pic>
      <p:sp>
        <p:nvSpPr>
          <p:cNvPr id="7" name="角丸四角形 6"/>
          <p:cNvSpPr/>
          <p:nvPr/>
        </p:nvSpPr>
        <p:spPr>
          <a:xfrm>
            <a:off x="6337204" y="6129389"/>
            <a:ext cx="324444" cy="464024"/>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986622" y="6065761"/>
            <a:ext cx="525133" cy="13243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7374593" y="5175848"/>
            <a:ext cx="2089662" cy="1054100"/>
          </a:xfrm>
          <a:prstGeom prst="wedgeRectCallout">
            <a:avLst>
              <a:gd name="adj1" fmla="val -82774"/>
              <a:gd name="adj2" fmla="val 409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1420164" y="5393543"/>
            <a:ext cx="1808328" cy="482177"/>
          </a:xfrm>
          <a:prstGeom prst="wedgeRoundRectCallout">
            <a:avLst>
              <a:gd name="adj1" fmla="val -9135"/>
              <a:gd name="adj2" fmla="val 7043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a:tabLst>
                <a:tab pos="115888" algn="l"/>
              </a:tabLst>
            </a:pPr>
            <a:r>
              <a:rPr kumimoji="1" lang="ja-JP" altLang="en-US" sz="1000" dirty="0" smtClean="0">
                <a:solidFill>
                  <a:schemeClr val="tx1"/>
                </a:solidFill>
              </a:rPr>
              <a:t>ツールバーの「数式タブ」をクリック</a:t>
            </a:r>
            <a:endParaRPr kumimoji="1" lang="ja-JP" altLang="en-US" sz="1000" dirty="0">
              <a:solidFill>
                <a:schemeClr val="tx1"/>
              </a:solidFill>
            </a:endParaRPr>
          </a:p>
        </p:txBody>
      </p:sp>
      <p:sp>
        <p:nvSpPr>
          <p:cNvPr id="14" name="角丸四角形吹き出し 13"/>
          <p:cNvSpPr/>
          <p:nvPr/>
        </p:nvSpPr>
        <p:spPr>
          <a:xfrm>
            <a:off x="5108270" y="5299784"/>
            <a:ext cx="1766976" cy="482177"/>
          </a:xfrm>
          <a:prstGeom prst="wedgeRoundRectCallout">
            <a:avLst>
              <a:gd name="adj1" fmla="val 27469"/>
              <a:gd name="adj2" fmla="val 10864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startAt="2"/>
              <a:tabLst>
                <a:tab pos="177800" algn="l"/>
              </a:tabLst>
            </a:pPr>
            <a:r>
              <a:rPr kumimoji="1" lang="ja-JP" altLang="en-US" sz="1000" dirty="0" smtClean="0">
                <a:solidFill>
                  <a:schemeClr val="tx1"/>
                </a:solidFill>
              </a:rPr>
              <a:t>「計算方法の設定」をクリック</a:t>
            </a:r>
            <a:endParaRPr kumimoji="1" lang="ja-JP" altLang="en-US" sz="1000" dirty="0">
              <a:solidFill>
                <a:schemeClr val="tx1"/>
              </a:solidFill>
            </a:endParaRPr>
          </a:p>
        </p:txBody>
      </p:sp>
      <p:sp>
        <p:nvSpPr>
          <p:cNvPr id="15" name="角丸四角形吹き出し 14"/>
          <p:cNvSpPr/>
          <p:nvPr/>
        </p:nvSpPr>
        <p:spPr>
          <a:xfrm>
            <a:off x="7565630" y="6389960"/>
            <a:ext cx="2139624" cy="312315"/>
          </a:xfrm>
          <a:prstGeom prst="wedgeRoundRectCallout">
            <a:avLst>
              <a:gd name="adj1" fmla="val -24454"/>
              <a:gd name="adj2" fmla="val -10212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tabLst>
                <a:tab pos="177800" algn="l"/>
              </a:tabLst>
            </a:pPr>
            <a:r>
              <a:rPr kumimoji="1" lang="ja-JP" altLang="en-US" sz="1000" dirty="0" smtClean="0">
                <a:solidFill>
                  <a:schemeClr val="tx1"/>
                </a:solidFill>
              </a:rPr>
              <a:t>「手動」にチェックを入れる</a:t>
            </a:r>
            <a:endParaRPr kumimoji="1" lang="ja-JP" altLang="en-US" sz="1000" dirty="0">
              <a:solidFill>
                <a:schemeClr val="tx1"/>
              </a:solidFill>
            </a:endParaRPr>
          </a:p>
        </p:txBody>
      </p:sp>
      <p:sp>
        <p:nvSpPr>
          <p:cNvPr id="16" name="コンテンツ プレースホルダー 2"/>
          <p:cNvSpPr txBox="1">
            <a:spLocks/>
          </p:cNvSpPr>
          <p:nvPr/>
        </p:nvSpPr>
        <p:spPr>
          <a:xfrm>
            <a:off x="161945" y="1675766"/>
            <a:ext cx="9577278" cy="8085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Font typeface="+mj-ea"/>
              <a:buAutoNum type="circleNumDbPlain"/>
            </a:pPr>
            <a:r>
              <a:rPr lang="ja-JP" altLang="en-US" sz="1400" dirty="0" smtClean="0">
                <a:latin typeface="Meiryo UI" panose="020B0604030504040204" pitchFamily="50" charset="-128"/>
                <a:ea typeface="Meiryo UI" panose="020B0604030504040204" pitchFamily="50" charset="-128"/>
              </a:rPr>
              <a:t>「入力用（</a:t>
            </a:r>
            <a:r>
              <a:rPr lang="en-US" altLang="ja-JP" sz="1400" dirty="0" smtClean="0">
                <a:latin typeface="Meiryo UI" panose="020B0604030504040204" pitchFamily="50" charset="-128"/>
                <a:ea typeface="Meiryo UI" panose="020B0604030504040204" pitchFamily="50" charset="-128"/>
              </a:rPr>
              <a:t>x</a:t>
            </a:r>
            <a:r>
              <a:rPr lang="ja-JP" altLang="en-US" sz="1400" dirty="0" smtClean="0">
                <a:latin typeface="Meiryo UI" panose="020B0604030504040204" pitchFamily="50" charset="-128"/>
                <a:ea typeface="Meiryo UI" panose="020B0604030504040204" pitchFamily="50" charset="-128"/>
              </a:rPr>
              <a:t>）シート」の数と</a:t>
            </a:r>
            <a:r>
              <a:rPr lang="ja-JP" altLang="en-US" sz="1400" dirty="0">
                <a:latin typeface="Meiryo UI" panose="020B0604030504040204" pitchFamily="50" charset="-128"/>
                <a:ea typeface="Meiryo UI" panose="020B0604030504040204" pitchFamily="50" charset="-128"/>
              </a:rPr>
              <a:t>「集計結果シート」の</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列にある集計用</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数が一致していない場合、計算のエラー処理のために時間がかかってしまいますが、それらを一致させることで計算の時間を短縮できます。</a:t>
            </a:r>
            <a:endParaRPr lang="ja-JP" altLang="en-US" sz="1400" dirty="0">
              <a:latin typeface="Meiryo UI" panose="020B0604030504040204" pitchFamily="50" charset="-128"/>
              <a:ea typeface="Meiryo UI" panose="020B0604030504040204" pitchFamily="50" charset="-128"/>
            </a:endParaRPr>
          </a:p>
        </p:txBody>
      </p:sp>
      <p:sp>
        <p:nvSpPr>
          <p:cNvPr id="8" name="角丸四角形 7"/>
          <p:cNvSpPr/>
          <p:nvPr/>
        </p:nvSpPr>
        <p:spPr>
          <a:xfrm>
            <a:off x="161945" y="4598999"/>
            <a:ext cx="9637663" cy="2207241"/>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61945" y="1782050"/>
            <a:ext cx="9637663" cy="2741358"/>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3549" y="2659928"/>
            <a:ext cx="3101156" cy="1773644"/>
          </a:xfrm>
          <a:prstGeom prst="rect">
            <a:avLst/>
          </a:prstGeom>
          <a:ln>
            <a:solidFill>
              <a:schemeClr val="tx1">
                <a:lumMod val="50000"/>
                <a:lumOff val="50000"/>
              </a:schemeClr>
            </a:solidFill>
          </a:ln>
        </p:spPr>
      </p:pic>
      <p:sp>
        <p:nvSpPr>
          <p:cNvPr id="18" name="角丸四角形吹き出し 17"/>
          <p:cNvSpPr/>
          <p:nvPr/>
        </p:nvSpPr>
        <p:spPr>
          <a:xfrm>
            <a:off x="1955443" y="3688939"/>
            <a:ext cx="2546098" cy="728806"/>
          </a:xfrm>
          <a:prstGeom prst="wedgeRoundRectCallout">
            <a:avLst>
              <a:gd name="adj1" fmla="val -63837"/>
              <a:gd name="adj2" fmla="val 312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Font typeface="+mj-lt"/>
              <a:buAutoNum type="arabicPeriod"/>
              <a:tabLst>
                <a:tab pos="115888" algn="l"/>
              </a:tabLst>
            </a:pPr>
            <a:r>
              <a:rPr kumimoji="1" lang="ja-JP" altLang="en-US" sz="1000" dirty="0" smtClean="0">
                <a:solidFill>
                  <a:schemeClr val="tx1"/>
                </a:solidFill>
              </a:rPr>
              <a:t>入力用（</a:t>
            </a:r>
            <a:r>
              <a:rPr kumimoji="1" lang="en-US" altLang="ja-JP" sz="1000" dirty="0" smtClean="0">
                <a:solidFill>
                  <a:schemeClr val="tx1"/>
                </a:solidFill>
              </a:rPr>
              <a:t>36</a:t>
            </a:r>
            <a:r>
              <a:rPr kumimoji="1" lang="ja-JP" altLang="en-US" sz="1000" dirty="0" smtClean="0">
                <a:solidFill>
                  <a:schemeClr val="tx1"/>
                </a:solidFill>
              </a:rPr>
              <a:t>）～入力用（</a:t>
            </a:r>
            <a:r>
              <a:rPr kumimoji="1" lang="en-US" altLang="ja-JP" sz="1000" dirty="0" smtClean="0">
                <a:solidFill>
                  <a:schemeClr val="tx1"/>
                </a:solidFill>
              </a:rPr>
              <a:t>100</a:t>
            </a:r>
            <a:r>
              <a:rPr kumimoji="1" lang="ja-JP" altLang="en-US" sz="1000" dirty="0" smtClean="0">
                <a:solidFill>
                  <a:schemeClr val="tx1"/>
                </a:solidFill>
              </a:rPr>
              <a:t>）の行を削除して、</a:t>
            </a:r>
            <a:r>
              <a:rPr kumimoji="1" lang="ja-JP" altLang="en-US" sz="1000" b="1" u="sng" dirty="0" smtClean="0">
                <a:solidFill>
                  <a:schemeClr val="tx1"/>
                </a:solidFill>
              </a:rPr>
              <a:t>入力用（</a:t>
            </a:r>
            <a:r>
              <a:rPr kumimoji="1" lang="en-US" altLang="ja-JP" sz="1000" b="1" u="sng" dirty="0" smtClean="0">
                <a:solidFill>
                  <a:schemeClr val="tx1"/>
                </a:solidFill>
              </a:rPr>
              <a:t>35</a:t>
            </a:r>
            <a:r>
              <a:rPr kumimoji="1" lang="ja-JP" altLang="en-US" sz="1000" b="1" u="sng" dirty="0" smtClean="0">
                <a:solidFill>
                  <a:schemeClr val="tx1"/>
                </a:solidFill>
              </a:rPr>
              <a:t>）</a:t>
            </a:r>
            <a:r>
              <a:rPr kumimoji="1" lang="ja-JP" altLang="en-US" sz="1000" dirty="0" smtClean="0">
                <a:solidFill>
                  <a:schemeClr val="tx1"/>
                </a:solidFill>
              </a:rPr>
              <a:t>までとする</a:t>
            </a:r>
            <a:endParaRPr kumimoji="1" lang="en-US" altLang="ja-JP" sz="1000" dirty="0" smtClean="0">
              <a:solidFill>
                <a:schemeClr val="tx1"/>
              </a:solidFill>
            </a:endParaRPr>
          </a:p>
          <a:p>
            <a:pPr>
              <a:tabLst>
                <a:tab pos="115888" algn="l"/>
              </a:tabLst>
            </a:pPr>
            <a:r>
              <a:rPr kumimoji="1" lang="en-US" altLang="ja-JP" sz="900" dirty="0" smtClean="0">
                <a:solidFill>
                  <a:srgbClr val="FF0000"/>
                </a:solidFill>
              </a:rPr>
              <a:t>※</a:t>
            </a:r>
            <a:r>
              <a:rPr kumimoji="1" lang="ja-JP" altLang="en-US" sz="900" dirty="0" smtClean="0">
                <a:solidFill>
                  <a:srgbClr val="FF0000"/>
                </a:solidFill>
              </a:rPr>
              <a:t>行の削除で数を調整して、事前に入力されている集計用</a:t>
            </a:r>
            <a:r>
              <a:rPr kumimoji="1" lang="en-US" altLang="ja-JP" sz="900" dirty="0" smtClean="0">
                <a:solidFill>
                  <a:srgbClr val="FF0000"/>
                </a:solidFill>
              </a:rPr>
              <a:t>ID</a:t>
            </a:r>
            <a:r>
              <a:rPr kumimoji="1" lang="ja-JP" altLang="en-US" sz="900" dirty="0" smtClean="0">
                <a:solidFill>
                  <a:srgbClr val="FF0000"/>
                </a:solidFill>
              </a:rPr>
              <a:t>は変更しないでください</a:t>
            </a:r>
            <a:endParaRPr kumimoji="1" lang="ja-JP" altLang="en-US" sz="900" dirty="0">
              <a:solidFill>
                <a:srgbClr val="FF0000"/>
              </a:solidFill>
            </a:endParaRPr>
          </a:p>
        </p:txBody>
      </p:sp>
      <p:sp>
        <p:nvSpPr>
          <p:cNvPr id="19" name="テキスト ボックス 18"/>
          <p:cNvSpPr txBox="1"/>
          <p:nvPr/>
        </p:nvSpPr>
        <p:spPr>
          <a:xfrm>
            <a:off x="735237" y="2632089"/>
            <a:ext cx="1220206"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62175" y="2298769"/>
            <a:ext cx="2969083" cy="276999"/>
          </a:xfrm>
          <a:prstGeom prst="rect">
            <a:avLst/>
          </a:prstGeom>
          <a:noFill/>
        </p:spPr>
        <p:txBody>
          <a:bodyPr wrap="none" rtlCol="0">
            <a:spAutoFit/>
          </a:bodyPr>
          <a:lstStyle/>
          <a:p>
            <a:r>
              <a:rPr kumimoji="1" lang="ja-JP" altLang="en-US" sz="1200" i="1" u="sng" dirty="0" smtClean="0">
                <a:latin typeface="Meiryo UI" panose="020B0604030504040204" pitchFamily="50" charset="-128"/>
                <a:ea typeface="Meiryo UI" panose="020B0604030504040204" pitchFamily="50" charset="-128"/>
              </a:rPr>
              <a:t>例）対象医師数もしくは有効回答数；</a:t>
            </a:r>
            <a:r>
              <a:rPr kumimoji="1" lang="en-US" altLang="ja-JP" sz="1200" i="1" u="sng" dirty="0" smtClean="0">
                <a:latin typeface="Meiryo UI" panose="020B0604030504040204" pitchFamily="50" charset="-128"/>
                <a:ea typeface="Meiryo UI" panose="020B0604030504040204" pitchFamily="50" charset="-128"/>
              </a:rPr>
              <a:t>35</a:t>
            </a:r>
            <a:r>
              <a:rPr kumimoji="1" lang="ja-JP" altLang="en-US" sz="1200" i="1" u="sng" dirty="0" smtClean="0">
                <a:latin typeface="Meiryo UI" panose="020B0604030504040204" pitchFamily="50" charset="-128"/>
                <a:ea typeface="Meiryo UI" panose="020B0604030504040204" pitchFamily="50" charset="-128"/>
              </a:rPr>
              <a:t>名</a:t>
            </a:r>
            <a:endParaRPr kumimoji="1" lang="ja-JP" altLang="en-US" sz="1200" i="1" u="sng"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1248" y="2668462"/>
            <a:ext cx="2686416" cy="1723707"/>
          </a:xfrm>
          <a:prstGeom prst="rect">
            <a:avLst/>
          </a:prstGeom>
          <a:ln>
            <a:solidFill>
              <a:schemeClr val="tx1">
                <a:lumMod val="50000"/>
                <a:lumOff val="50000"/>
              </a:schemeClr>
            </a:solidFill>
          </a:ln>
        </p:spPr>
      </p:pic>
      <p:sp>
        <p:nvSpPr>
          <p:cNvPr id="24" name="テキスト ボックス 23"/>
          <p:cNvSpPr txBox="1"/>
          <p:nvPr/>
        </p:nvSpPr>
        <p:spPr>
          <a:xfrm>
            <a:off x="4798675" y="2632089"/>
            <a:ext cx="1282723" cy="261610"/>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5" name="角丸四角形吹き出し 24"/>
          <p:cNvSpPr/>
          <p:nvPr/>
        </p:nvSpPr>
        <p:spPr>
          <a:xfrm>
            <a:off x="6637188" y="3013786"/>
            <a:ext cx="2546098" cy="877012"/>
          </a:xfrm>
          <a:prstGeom prst="wedgeRoundRectCallout">
            <a:avLst>
              <a:gd name="adj1" fmla="val -39103"/>
              <a:gd name="adj2" fmla="val 6924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tabLst>
                <a:tab pos="115888" algn="l"/>
              </a:tabLst>
            </a:pPr>
            <a:r>
              <a:rPr kumimoji="1" lang="ja-JP" altLang="en-US" sz="1000" dirty="0" smtClean="0">
                <a:solidFill>
                  <a:schemeClr val="tx1"/>
                </a:solidFill>
              </a:rPr>
              <a:t>「入力用</a:t>
            </a:r>
            <a:r>
              <a:rPr kumimoji="1" lang="en-US" altLang="ja-JP" sz="1000" dirty="0" smtClean="0">
                <a:solidFill>
                  <a:schemeClr val="tx1"/>
                </a:solidFill>
              </a:rPr>
              <a:t>(</a:t>
            </a:r>
            <a:r>
              <a:rPr kumimoji="1" lang="ja-JP" altLang="en-US" sz="1000" dirty="0" err="1" smtClean="0">
                <a:solidFill>
                  <a:schemeClr val="tx1"/>
                </a:solidFill>
              </a:rPr>
              <a:t>ｘ</a:t>
            </a:r>
            <a:r>
              <a:rPr kumimoji="1" lang="en-US" altLang="ja-JP" sz="1000" dirty="0" smtClean="0">
                <a:solidFill>
                  <a:schemeClr val="tx1"/>
                </a:solidFill>
              </a:rPr>
              <a:t>)</a:t>
            </a:r>
            <a:r>
              <a:rPr kumimoji="1" lang="ja-JP" altLang="en-US" sz="1000" dirty="0" smtClean="0">
                <a:solidFill>
                  <a:schemeClr val="tx1"/>
                </a:solidFill>
              </a:rPr>
              <a:t>」シートを</a:t>
            </a:r>
            <a:r>
              <a:rPr kumimoji="1" lang="ja-JP" altLang="en-US" sz="1000" dirty="0">
                <a:solidFill>
                  <a:schemeClr val="tx1"/>
                </a:solidFill>
              </a:rPr>
              <a:t>コピ</a:t>
            </a:r>
            <a:r>
              <a:rPr kumimoji="1" lang="ja-JP" altLang="en-US" sz="1000" dirty="0" smtClean="0">
                <a:solidFill>
                  <a:schemeClr val="tx1"/>
                </a:solidFill>
              </a:rPr>
              <a:t>ーや削除して</a:t>
            </a:r>
            <a:r>
              <a:rPr kumimoji="1" lang="ja-JP" altLang="en-US" sz="1000" b="1" u="sng" dirty="0" smtClean="0">
                <a:solidFill>
                  <a:schemeClr val="tx1"/>
                </a:solidFill>
              </a:rPr>
              <a:t>「入力用（</a:t>
            </a:r>
            <a:r>
              <a:rPr kumimoji="1" lang="en-US" altLang="ja-JP" sz="1000" b="1" u="sng" dirty="0" smtClean="0">
                <a:solidFill>
                  <a:schemeClr val="tx1"/>
                </a:solidFill>
              </a:rPr>
              <a:t>35</a:t>
            </a:r>
            <a:r>
              <a:rPr kumimoji="1" lang="ja-JP" altLang="en-US" sz="1000" b="1" u="sng" dirty="0" smtClean="0">
                <a:solidFill>
                  <a:schemeClr val="tx1"/>
                </a:solidFill>
              </a:rPr>
              <a:t>）」</a:t>
            </a:r>
            <a:r>
              <a:rPr kumimoji="1" lang="ja-JP" altLang="en-US" sz="1000" dirty="0" smtClean="0">
                <a:solidFill>
                  <a:schemeClr val="tx1"/>
                </a:solidFill>
              </a:rPr>
              <a:t>までとしてください</a:t>
            </a:r>
            <a:endParaRPr kumimoji="1" lang="en-US" altLang="ja-JP" sz="1000" dirty="0" smtClean="0">
              <a:solidFill>
                <a:schemeClr val="tx1"/>
              </a:solidFill>
            </a:endParaRPr>
          </a:p>
          <a:p>
            <a:pPr>
              <a:tabLst>
                <a:tab pos="115888" algn="l"/>
              </a:tabLst>
            </a:pPr>
            <a:r>
              <a:rPr kumimoji="1" lang="en-US" altLang="ja-JP" sz="1000" dirty="0" smtClean="0">
                <a:solidFill>
                  <a:srgbClr val="FF0000"/>
                </a:solidFill>
              </a:rPr>
              <a:t>※</a:t>
            </a:r>
            <a:r>
              <a:rPr kumimoji="1" lang="ja-JP" altLang="en-US" sz="1000" dirty="0" smtClean="0">
                <a:solidFill>
                  <a:srgbClr val="FF0000"/>
                </a:solidFill>
              </a:rPr>
              <a:t>コピーで作成されたシート名は修正しないでください</a:t>
            </a:r>
            <a:endParaRPr kumimoji="1" lang="ja-JP" altLang="en-US" sz="1000" dirty="0">
              <a:solidFill>
                <a:srgbClr val="FF0000"/>
              </a:solidFill>
            </a:endParaRPr>
          </a:p>
        </p:txBody>
      </p:sp>
    </p:spTree>
    <p:extLst>
      <p:ext uri="{BB962C8B-B14F-4D97-AF65-F5344CB8AC3E}">
        <p14:creationId xmlns:p14="http://schemas.microsoft.com/office/powerpoint/2010/main" val="1928793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359161" y="775899"/>
            <a:ext cx="9129622" cy="4408092"/>
          </a:xfrm>
          <a:prstGeom prst="rect">
            <a:avLst/>
          </a:prstGeom>
          <a:solidFill>
            <a:srgbClr val="F2F7FC"/>
          </a:solidFill>
          <a:ln>
            <a:solidFill>
              <a:schemeClr val="accent1">
                <a:lumMod val="60000"/>
                <a:lumOff val="40000"/>
              </a:schemeClr>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solidFill>
                  <a:schemeClr val="dk1"/>
                </a:solidFill>
                <a:latin typeface="Meiryo UI" panose="020B0604030504040204" pitchFamily="50" charset="-128"/>
                <a:ea typeface="Meiryo UI" panose="020B0604030504040204" pitchFamily="50" charset="-128"/>
              </a:rPr>
              <a:t>「集計用エクセル」は、</a:t>
            </a:r>
            <a:r>
              <a:rPr lang="ja-JP" altLang="en-US" sz="2400" b="1" dirty="0" smtClean="0">
                <a:solidFill>
                  <a:schemeClr val="dk1"/>
                </a:solidFill>
                <a:latin typeface="Meiryo UI" panose="020B0604030504040204" pitchFamily="50" charset="-128"/>
                <a:ea typeface="Meiryo UI" panose="020B0604030504040204" pitchFamily="50" charset="-128"/>
              </a:rPr>
              <a:t>医師の働き方改革が大学病院勤務医師の働き方に与える影響に関する研究</a:t>
            </a:r>
            <a:r>
              <a:rPr lang="ja-JP" altLang="en-US" sz="2400" dirty="0" smtClean="0">
                <a:solidFill>
                  <a:schemeClr val="dk1"/>
                </a:solidFill>
                <a:latin typeface="Meiryo UI" panose="020B0604030504040204" pitchFamily="50" charset="-128"/>
                <a:ea typeface="Meiryo UI" panose="020B0604030504040204" pitchFamily="50" charset="-128"/>
              </a:rPr>
              <a:t>＊を行った際に、研究班が集計</a:t>
            </a:r>
            <a:r>
              <a:rPr lang="ja-JP" altLang="en-US" sz="2400" dirty="0">
                <a:solidFill>
                  <a:schemeClr val="dk1"/>
                </a:solidFill>
                <a:latin typeface="Meiryo UI" panose="020B0604030504040204" pitchFamily="50" charset="-128"/>
                <a:ea typeface="Meiryo UI" panose="020B0604030504040204" pitchFamily="50" charset="-128"/>
              </a:rPr>
              <a:t>に用いたエクセルを</a:t>
            </a:r>
            <a:r>
              <a:rPr lang="ja-JP" altLang="en-US" sz="2400" dirty="0" smtClean="0">
                <a:solidFill>
                  <a:schemeClr val="dk1"/>
                </a:solidFill>
                <a:latin typeface="Meiryo UI" panose="020B0604030504040204" pitchFamily="50" charset="-128"/>
                <a:ea typeface="Meiryo UI" panose="020B0604030504040204" pitchFamily="50" charset="-128"/>
              </a:rPr>
              <a:t>、研究班の許可を得て大学</a:t>
            </a:r>
            <a:r>
              <a:rPr lang="ja-JP" altLang="en-US" sz="2400" dirty="0">
                <a:solidFill>
                  <a:schemeClr val="dk1"/>
                </a:solidFill>
                <a:latin typeface="Meiryo UI" panose="020B0604030504040204" pitchFamily="50" charset="-128"/>
                <a:ea typeface="Meiryo UI" panose="020B0604030504040204" pitchFamily="50" charset="-128"/>
              </a:rPr>
              <a:t>病院以外の医療機関</a:t>
            </a:r>
            <a:r>
              <a:rPr lang="ja-JP" altLang="en-US" sz="2400" dirty="0" smtClean="0">
                <a:solidFill>
                  <a:schemeClr val="dk1"/>
                </a:solidFill>
                <a:latin typeface="Meiryo UI" panose="020B0604030504040204" pitchFamily="50" charset="-128"/>
                <a:ea typeface="Meiryo UI" panose="020B0604030504040204" pitchFamily="50" charset="-128"/>
              </a:rPr>
              <a:t>でも同様の調査を実施できる</a:t>
            </a:r>
            <a:r>
              <a:rPr lang="ja-JP" altLang="en-US" sz="2400" dirty="0">
                <a:solidFill>
                  <a:schemeClr val="dk1"/>
                </a:solidFill>
                <a:latin typeface="Meiryo UI" panose="020B0604030504040204" pitchFamily="50" charset="-128"/>
                <a:ea typeface="Meiryo UI" panose="020B0604030504040204" pitchFamily="50" charset="-128"/>
              </a:rPr>
              <a:t>よう厚生労働省で一部改変したものです</a:t>
            </a:r>
            <a:r>
              <a:rPr lang="ja-JP" altLang="en-US" sz="2400" dirty="0" smtClean="0">
                <a:solidFill>
                  <a:schemeClr val="dk1"/>
                </a:solidFill>
                <a:latin typeface="Meiryo UI" panose="020B0604030504040204" pitchFamily="50" charset="-128"/>
                <a:ea typeface="Meiryo UI" panose="020B0604030504040204" pitchFamily="50" charset="-128"/>
              </a:rPr>
              <a:t>。</a:t>
            </a:r>
            <a:endParaRPr lang="en-US" altLang="ja-JP" sz="2400" dirty="0" smtClean="0">
              <a:solidFill>
                <a:schemeClr val="dk1"/>
              </a:solidFill>
              <a:latin typeface="Meiryo UI" panose="020B0604030504040204" pitchFamily="50" charset="-128"/>
              <a:ea typeface="Meiryo UI" panose="020B0604030504040204" pitchFamily="50" charset="-128"/>
            </a:endParaRPr>
          </a:p>
          <a:p>
            <a:endParaRPr lang="en-US" altLang="ja-JP" sz="800" dirty="0" smtClean="0">
              <a:solidFill>
                <a:schemeClr val="dk1"/>
              </a:solidFill>
              <a:latin typeface="Meiryo UI" panose="020B0604030504040204" pitchFamily="50" charset="-128"/>
              <a:ea typeface="Meiryo UI" panose="020B0604030504040204" pitchFamily="50" charset="-128"/>
            </a:endParaRPr>
          </a:p>
          <a:p>
            <a:endParaRPr lang="en-US" altLang="ja-JP" sz="800"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同研究</a:t>
            </a:r>
            <a:r>
              <a:rPr lang="ja-JP" altLang="en-US" sz="2400" dirty="0">
                <a:solidFill>
                  <a:schemeClr val="dk1"/>
                </a:solidFill>
                <a:latin typeface="Meiryo UI" panose="020B0604030504040204" pitchFamily="50" charset="-128"/>
                <a:ea typeface="Meiryo UI" panose="020B0604030504040204" pitchFamily="50" charset="-128"/>
              </a:rPr>
              <a:t>の成果物である</a:t>
            </a:r>
            <a:r>
              <a:rPr lang="ja-JP" altLang="en-US" sz="2400" b="1" dirty="0">
                <a:solidFill>
                  <a:schemeClr val="dk1"/>
                </a:solidFill>
                <a:latin typeface="Meiryo UI" panose="020B0604030504040204" pitchFamily="50" charset="-128"/>
                <a:ea typeface="Meiryo UI" panose="020B0604030504040204" pitchFamily="50" charset="-128"/>
              </a:rPr>
              <a:t>「医師の勤務実態把握マニュアル</a:t>
            </a:r>
            <a:r>
              <a:rPr lang="ja-JP" altLang="en-US" sz="2400" b="1" dirty="0" smtClean="0">
                <a:solidFill>
                  <a:schemeClr val="dk1"/>
                </a:solidFill>
                <a:latin typeface="Meiryo UI" panose="020B0604030504040204" pitchFamily="50" charset="-128"/>
                <a:ea typeface="Meiryo UI" panose="020B0604030504040204" pitchFamily="50" charset="-128"/>
              </a:rPr>
              <a:t>」</a:t>
            </a:r>
            <a:r>
              <a:rPr lang="ja-JP" altLang="en-US" sz="2400" dirty="0" smtClean="0">
                <a:solidFill>
                  <a:schemeClr val="dk1"/>
                </a:solidFill>
                <a:latin typeface="Meiryo UI" panose="020B0604030504040204" pitchFamily="50" charset="-128"/>
                <a:ea typeface="Meiryo UI" panose="020B0604030504040204" pitchFamily="50" charset="-128"/>
              </a:rPr>
              <a:t>に結果の集計方法の説明や集計結果の分析方法に関する説明がありますので、</a:t>
            </a:r>
            <a:r>
              <a:rPr lang="ja-JP" altLang="en-US" sz="2400" u="sng" dirty="0" smtClean="0">
                <a:solidFill>
                  <a:schemeClr val="dk1"/>
                </a:solidFill>
                <a:latin typeface="Meiryo UI" panose="020B0604030504040204" pitchFamily="50" charset="-128"/>
                <a:ea typeface="Meiryo UI" panose="020B0604030504040204" pitchFamily="50" charset="-128"/>
              </a:rPr>
              <a:t>必ずご一読</a:t>
            </a:r>
            <a:r>
              <a:rPr lang="ja-JP" altLang="en-US" sz="2400" u="sng" dirty="0">
                <a:solidFill>
                  <a:schemeClr val="dk1"/>
                </a:solidFill>
                <a:latin typeface="Meiryo UI" panose="020B0604030504040204" pitchFamily="50" charset="-128"/>
                <a:ea typeface="Meiryo UI" panose="020B0604030504040204" pitchFamily="50" charset="-128"/>
              </a:rPr>
              <a:t>の上</a:t>
            </a:r>
            <a:r>
              <a:rPr lang="ja-JP" altLang="en-US" sz="2400" u="sng" dirty="0" smtClean="0">
                <a:solidFill>
                  <a:schemeClr val="dk1"/>
                </a:solidFill>
                <a:latin typeface="Meiryo UI" panose="020B0604030504040204" pitchFamily="50" charset="-128"/>
                <a:ea typeface="Meiryo UI" panose="020B0604030504040204" pitchFamily="50" charset="-128"/>
              </a:rPr>
              <a:t>、集計用エクセル</a:t>
            </a:r>
            <a:r>
              <a:rPr lang="ja-JP" altLang="en-US" sz="2400" u="sng" dirty="0">
                <a:solidFill>
                  <a:schemeClr val="dk1"/>
                </a:solidFill>
                <a:latin typeface="Meiryo UI" panose="020B0604030504040204" pitchFamily="50" charset="-128"/>
                <a:ea typeface="Meiryo UI" panose="020B0604030504040204" pitchFamily="50" charset="-128"/>
              </a:rPr>
              <a:t>をご利用ください</a:t>
            </a:r>
            <a:r>
              <a:rPr lang="ja-JP" altLang="en-US" sz="2400" u="sng" dirty="0" smtClean="0">
                <a:solidFill>
                  <a:schemeClr val="dk1"/>
                </a:solidFill>
                <a:latin typeface="Meiryo UI" panose="020B0604030504040204" pitchFamily="50" charset="-128"/>
                <a:ea typeface="Meiryo UI" panose="020B0604030504040204" pitchFamily="50" charset="-128"/>
              </a:rPr>
              <a:t>。</a:t>
            </a:r>
            <a:endParaRPr lang="en-US" altLang="ja-JP" sz="2400" u="sng"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集計の際に入力や修正が必要な項目以外は、保護をかけて入力済みの関数が誤って修正されようにしております。</a:t>
            </a:r>
            <a:endParaRPr lang="en-US" altLang="ja-JP" sz="2400" dirty="0" smtClean="0">
              <a:solidFill>
                <a:schemeClr val="dk1"/>
              </a:solidFill>
              <a:latin typeface="Meiryo UI" panose="020B0604030504040204" pitchFamily="50" charset="-128"/>
              <a:ea typeface="Meiryo UI" panose="020B0604030504040204" pitchFamily="50" charset="-128"/>
            </a:endParaRPr>
          </a:p>
          <a:p>
            <a:r>
              <a:rPr lang="ja-JP" altLang="en-US" sz="2400" dirty="0" smtClean="0">
                <a:solidFill>
                  <a:schemeClr val="dk1"/>
                </a:solidFill>
                <a:latin typeface="Meiryo UI" panose="020B0604030504040204" pitchFamily="50" charset="-128"/>
                <a:ea typeface="Meiryo UI" panose="020B0604030504040204" pitchFamily="50" charset="-128"/>
              </a:rPr>
              <a:t>集計用エクセルは</a:t>
            </a:r>
            <a:r>
              <a:rPr lang="en-US" altLang="ja-JP" sz="2400" dirty="0" smtClean="0">
                <a:solidFill>
                  <a:schemeClr val="dk1"/>
                </a:solidFill>
                <a:latin typeface="Meiryo UI" panose="020B0604030504040204" pitchFamily="50" charset="-128"/>
                <a:ea typeface="Meiryo UI" panose="020B0604030504040204" pitchFamily="50" charset="-128"/>
              </a:rPr>
              <a:t>Excel2013</a:t>
            </a:r>
            <a:r>
              <a:rPr lang="ja-JP" altLang="en-US" sz="2400" dirty="0" smtClean="0">
                <a:solidFill>
                  <a:schemeClr val="dk1"/>
                </a:solidFill>
                <a:latin typeface="Meiryo UI" panose="020B0604030504040204" pitchFamily="50" charset="-128"/>
                <a:ea typeface="Meiryo UI" panose="020B0604030504040204" pitchFamily="50" charset="-128"/>
              </a:rPr>
              <a:t>以降のバージョンでのご使用を推奨しております。</a:t>
            </a:r>
            <a:endParaRPr lang="en-US" altLang="ja-JP" sz="2400" dirty="0" smtClean="0">
              <a:solidFill>
                <a:schemeClr val="dk1"/>
              </a:solidFill>
              <a:latin typeface="Meiryo UI" panose="020B0604030504040204" pitchFamily="50" charset="-128"/>
              <a:ea typeface="Meiryo UI" panose="020B0604030504040204" pitchFamily="50" charset="-128"/>
            </a:endParaRPr>
          </a:p>
        </p:txBody>
      </p:sp>
      <p:sp>
        <p:nvSpPr>
          <p:cNvPr id="9" name="コンテンツ プレースホルダー 8"/>
          <p:cNvSpPr>
            <a:spLocks noGrp="1"/>
          </p:cNvSpPr>
          <p:nvPr>
            <p:ph idx="1"/>
          </p:nvPr>
        </p:nvSpPr>
        <p:spPr>
          <a:xfrm>
            <a:off x="250167" y="5374257"/>
            <a:ext cx="9405668" cy="1414732"/>
          </a:xfrm>
        </p:spPr>
        <p:txBody>
          <a:bodyPr anchor="ctr">
            <a:normAutofit fontScale="92500" lnSpcReduction="10000"/>
          </a:bodyPr>
          <a:lstStyle/>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≪留意事項≫</a:t>
            </a:r>
            <a:endParaRPr lang="en-US" altLang="ja-JP" sz="24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集計用エクセル</a:t>
            </a:r>
            <a:r>
              <a:rPr lang="ja-JP" altLang="en-US" sz="2400" dirty="0">
                <a:solidFill>
                  <a:srgbClr val="FF0000"/>
                </a:solidFill>
                <a:latin typeface="Meiryo UI" panose="020B0604030504040204" pitchFamily="50" charset="-128"/>
                <a:ea typeface="Meiryo UI" panose="020B0604030504040204" pitchFamily="50" charset="-128"/>
              </a:rPr>
              <a:t>の集計</a:t>
            </a:r>
            <a:r>
              <a:rPr lang="ja-JP" altLang="en-US" sz="2400" dirty="0" smtClean="0">
                <a:solidFill>
                  <a:srgbClr val="FF0000"/>
                </a:solidFill>
                <a:latin typeface="Meiryo UI" panose="020B0604030504040204" pitchFamily="50" charset="-128"/>
                <a:ea typeface="Meiryo UI" panose="020B0604030504040204" pitchFamily="50" charset="-128"/>
              </a:rPr>
              <a:t>方法が、</a:t>
            </a:r>
            <a:r>
              <a:rPr lang="ja-JP" altLang="en-US" sz="2400" dirty="0">
                <a:solidFill>
                  <a:srgbClr val="FF0000"/>
                </a:solidFill>
                <a:latin typeface="Meiryo UI" panose="020B0604030504040204" pitchFamily="50" charset="-128"/>
                <a:ea typeface="Meiryo UI" panose="020B0604030504040204" pitchFamily="50" charset="-128"/>
              </a:rPr>
              <a:t>必ずしも各医療機関や各医師の勤務</a:t>
            </a:r>
            <a:r>
              <a:rPr lang="ja-JP" altLang="en-US" sz="2400" dirty="0" smtClean="0">
                <a:solidFill>
                  <a:srgbClr val="FF0000"/>
                </a:solidFill>
                <a:latin typeface="Meiryo UI" panose="020B0604030504040204" pitchFamily="50" charset="-128"/>
                <a:ea typeface="Meiryo UI" panose="020B0604030504040204" pitchFamily="50" charset="-128"/>
              </a:rPr>
              <a:t>実態等に</a:t>
            </a:r>
            <a:r>
              <a:rPr lang="ja-JP" altLang="en-US" sz="2400" dirty="0">
                <a:solidFill>
                  <a:srgbClr val="FF0000"/>
                </a:solidFill>
                <a:latin typeface="Meiryo UI" panose="020B0604030504040204" pitchFamily="50" charset="-128"/>
                <a:ea typeface="Meiryo UI" panose="020B0604030504040204" pitchFamily="50" charset="-128"/>
              </a:rPr>
              <a:t>適して</a:t>
            </a:r>
            <a:r>
              <a:rPr lang="ja-JP" altLang="en-US" sz="2400" dirty="0" smtClean="0">
                <a:solidFill>
                  <a:srgbClr val="FF0000"/>
                </a:solidFill>
                <a:latin typeface="Meiryo UI" panose="020B0604030504040204" pitchFamily="50" charset="-128"/>
                <a:ea typeface="Meiryo UI" panose="020B0604030504040204" pitchFamily="50" charset="-128"/>
              </a:rPr>
              <a:t>いるとは限りませんので、集計方法を御確認の上、集計用エクセル</a:t>
            </a:r>
            <a:r>
              <a:rPr lang="ja-JP" altLang="en-US" sz="2400" dirty="0">
                <a:solidFill>
                  <a:srgbClr val="FF0000"/>
                </a:solidFill>
                <a:latin typeface="Meiryo UI" panose="020B0604030504040204" pitchFamily="50" charset="-128"/>
                <a:ea typeface="Meiryo UI" panose="020B0604030504040204" pitchFamily="50" charset="-128"/>
              </a:rPr>
              <a:t>により得られた結果については、使用者</a:t>
            </a:r>
            <a:r>
              <a:rPr lang="ja-JP" altLang="en-US" sz="2400" dirty="0" smtClean="0">
                <a:solidFill>
                  <a:srgbClr val="FF0000"/>
                </a:solidFill>
                <a:latin typeface="Meiryo UI" panose="020B0604030504040204" pitchFamily="50" charset="-128"/>
                <a:ea typeface="Meiryo UI" panose="020B0604030504040204" pitchFamily="50" charset="-128"/>
              </a:rPr>
              <a:t>の自らの</a:t>
            </a:r>
            <a:r>
              <a:rPr lang="ja-JP" altLang="en-US" sz="2400" dirty="0">
                <a:solidFill>
                  <a:srgbClr val="FF0000"/>
                </a:solidFill>
                <a:latin typeface="Meiryo UI" panose="020B0604030504040204" pitchFamily="50" charset="-128"/>
                <a:ea typeface="Meiryo UI" panose="020B0604030504040204" pitchFamily="50" charset="-128"/>
              </a:rPr>
              <a:t>責任の下</a:t>
            </a:r>
            <a:r>
              <a:rPr lang="ja-JP" altLang="en-US" sz="2400" dirty="0" smtClean="0">
                <a:solidFill>
                  <a:srgbClr val="FF0000"/>
                </a:solidFill>
                <a:latin typeface="Meiryo UI" panose="020B0604030504040204" pitchFamily="50" charset="-128"/>
                <a:ea typeface="Meiryo UI" panose="020B0604030504040204" pitchFamily="50" charset="-128"/>
              </a:rPr>
              <a:t>でお取り扱いください。</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5" name="メモ 4"/>
          <p:cNvSpPr/>
          <p:nvPr/>
        </p:nvSpPr>
        <p:spPr>
          <a:xfrm>
            <a:off x="141437" y="163902"/>
            <a:ext cx="9623665" cy="560717"/>
          </a:xfrm>
          <a:prstGeom prst="foldedCorner">
            <a:avLst>
              <a:gd name="adj" fmla="val 38029"/>
            </a:avLst>
          </a:prstGeom>
          <a:gradFill flip="none" rotWithShape="1">
            <a:gsLst>
              <a:gs pos="0">
                <a:schemeClr val="accent1">
                  <a:lumMod val="20000"/>
                  <a:lumOff val="80000"/>
                </a:schemeClr>
              </a:gs>
              <a:gs pos="50000">
                <a:schemeClr val="accent1">
                  <a:lumMod val="40000"/>
                  <a:lumOff val="60000"/>
                </a:schemeClr>
              </a:gs>
              <a:gs pos="100000">
                <a:schemeClr val="accent1">
                  <a:lumMod val="105000"/>
                  <a:satMod val="109000"/>
                  <a:tint val="81000"/>
                </a:scheme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tIns="252000" rtlCol="0" anchor="ctr"/>
          <a:lstStyle/>
          <a:p>
            <a:r>
              <a:rPr kumimoji="1" lang="ja-JP" altLang="en-US" sz="2800" dirty="0" smtClean="0">
                <a:latin typeface="Meiryo UI" panose="020B0604030504040204" pitchFamily="50" charset="-128"/>
                <a:ea typeface="Meiryo UI" panose="020B0604030504040204" pitchFamily="50" charset="-128"/>
              </a:rPr>
              <a:t>医師の勤務実態調査「集計用エクセル」を</a:t>
            </a:r>
            <a:r>
              <a:rPr kumimoji="1" lang="ja-JP" altLang="en-US" sz="2800" dirty="0">
                <a:latin typeface="Meiryo UI" panose="020B0604030504040204" pitchFamily="50" charset="-128"/>
                <a:ea typeface="Meiryo UI" panose="020B0604030504040204" pitchFamily="50" charset="-128"/>
              </a:rPr>
              <a:t>使用するにあたって・・・</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959523" y="2100138"/>
            <a:ext cx="5589917" cy="461665"/>
          </a:xfrm>
          <a:prstGeom prst="rect">
            <a:avLst/>
          </a:prstGeom>
        </p:spPr>
        <p:txBody>
          <a:bodyPr wrap="square">
            <a:spAutoFit/>
          </a:bodyPr>
          <a:lstStyle/>
          <a:p>
            <a:r>
              <a:rPr lang="ja-JP" altLang="en-US" sz="1200" dirty="0" smtClean="0">
                <a:solidFill>
                  <a:schemeClr val="dk1"/>
                </a:solidFill>
                <a:latin typeface="Meiryo UI" panose="020B0604030504040204" pitchFamily="50" charset="-128"/>
                <a:ea typeface="Meiryo UI" panose="020B0604030504040204" pitchFamily="50" charset="-128"/>
              </a:rPr>
              <a:t>＊令和</a:t>
            </a:r>
            <a:r>
              <a:rPr lang="en-US" altLang="ja-JP" sz="1200" dirty="0" smtClean="0">
                <a:solidFill>
                  <a:schemeClr val="dk1"/>
                </a:solidFill>
                <a:latin typeface="Meiryo UI" panose="020B0604030504040204" pitchFamily="50" charset="-128"/>
                <a:ea typeface="Meiryo UI" panose="020B0604030504040204" pitchFamily="50" charset="-128"/>
              </a:rPr>
              <a:t>2</a:t>
            </a:r>
            <a:r>
              <a:rPr lang="ja-JP" altLang="en-US" sz="1200" dirty="0" smtClean="0">
                <a:solidFill>
                  <a:schemeClr val="dk1"/>
                </a:solidFill>
                <a:latin typeface="Meiryo UI" panose="020B0604030504040204" pitchFamily="50" charset="-128"/>
                <a:ea typeface="Meiryo UI" panose="020B0604030504040204" pitchFamily="50" charset="-128"/>
              </a:rPr>
              <a:t>年度厚生科学研究「</a:t>
            </a:r>
            <a:r>
              <a:rPr lang="ja-JP" altLang="en-US" sz="1200" dirty="0">
                <a:solidFill>
                  <a:schemeClr val="dk1"/>
                </a:solidFill>
                <a:latin typeface="Meiryo UI" panose="020B0604030504040204" pitchFamily="50" charset="-128"/>
                <a:ea typeface="Meiryo UI" panose="020B0604030504040204" pitchFamily="50" charset="-128"/>
              </a:rPr>
              <a:t>新型コロナウイルス感染症への対応を踏まえた医師の働き方改革が大学病院勤務医師の働き方に与える影響の検証とその対策に資する研究」</a:t>
            </a:r>
            <a:endParaRPr lang="ja-JP" altLang="en-US" sz="1200" dirty="0"/>
          </a:p>
        </p:txBody>
      </p:sp>
    </p:spTree>
    <p:extLst>
      <p:ext uri="{BB962C8B-B14F-4D97-AF65-F5344CB8AC3E}">
        <p14:creationId xmlns:p14="http://schemas.microsoft.com/office/powerpoint/2010/main" val="1288110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連続勤務時間や勤務間インターバルが適切に集計されない</a:t>
            </a:r>
            <a:endParaRPr kumimoji="1" lang="ja-JP" altLang="en-US" sz="24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388190" y="691350"/>
            <a:ext cx="9129622" cy="846416"/>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自動計算される連続勤務時間や勤務間インターバルは、各医師の勤務実態記載欄の内容を元に機械的に計算しているので、実際の時間とは異なる可能性があります。実際の時間に修正される場合は各医師の「入力用</a:t>
            </a:r>
            <a:r>
              <a:rPr lang="en-US" altLang="ja-JP" sz="1600" dirty="0" smtClean="0">
                <a:latin typeface="Meiryo UI" panose="020B0604030504040204" pitchFamily="50" charset="-128"/>
                <a:ea typeface="Meiryo UI" panose="020B0604030504040204" pitchFamily="50" charset="-128"/>
              </a:rPr>
              <a:t>(x</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」シートの</a:t>
            </a:r>
            <a:r>
              <a:rPr lang="en-US" altLang="ja-JP" sz="1600" dirty="0" smtClean="0">
                <a:latin typeface="Meiryo UI" panose="020B0604030504040204" pitchFamily="50" charset="-128"/>
                <a:ea typeface="Meiryo UI" panose="020B0604030504040204" pitchFamily="50" charset="-128"/>
              </a:rPr>
              <a:t>266</a:t>
            </a:r>
            <a:r>
              <a:rPr lang="ja-JP" altLang="en-US" sz="1600" dirty="0" smtClean="0">
                <a:latin typeface="Meiryo UI" panose="020B0604030504040204" pitchFamily="50" charset="-128"/>
                <a:ea typeface="Meiryo UI" panose="020B0604030504040204" pitchFamily="50" charset="-128"/>
              </a:rPr>
              <a:t>行目以降にある「業務開始」と「業務終了」の時間を修正してください。</a:t>
            </a:r>
            <a:endParaRPr lang="en-US" altLang="ja-JP" sz="16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61945" y="1598908"/>
            <a:ext cx="9637663" cy="5081292"/>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572" y="2636940"/>
            <a:ext cx="8905455" cy="3005227"/>
          </a:xfrm>
          <a:prstGeom prst="rect">
            <a:avLst/>
          </a:prstGeom>
          <a:ln>
            <a:solidFill>
              <a:schemeClr val="tx1">
                <a:lumMod val="50000"/>
                <a:lumOff val="50000"/>
              </a:schemeClr>
            </a:solidFill>
          </a:ln>
        </p:spPr>
      </p:pic>
      <p:sp>
        <p:nvSpPr>
          <p:cNvPr id="6" name="角丸四角形 5"/>
          <p:cNvSpPr/>
          <p:nvPr/>
        </p:nvSpPr>
        <p:spPr>
          <a:xfrm>
            <a:off x="2199849"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6683" y="1736894"/>
            <a:ext cx="9452636" cy="73866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予定</a:t>
            </a:r>
            <a:r>
              <a:rPr kumimoji="1" lang="ja-JP" altLang="en-US" sz="1400" dirty="0">
                <a:latin typeface="Meiryo UI" panose="020B0604030504040204" pitchFamily="50" charset="-128"/>
                <a:ea typeface="Meiryo UI" panose="020B0604030504040204" pitchFamily="50" charset="-128"/>
              </a:rPr>
              <a:t>された休息時間中に発生した業務は、必ずしも連続勤務に含めなくても良い</a:t>
            </a:r>
            <a:r>
              <a:rPr kumimoji="1" lang="ja-JP" altLang="en-US" sz="1400" dirty="0" smtClean="0">
                <a:latin typeface="Meiryo UI" panose="020B0604030504040204" pitchFamily="50" charset="-128"/>
                <a:ea typeface="Meiryo UI" panose="020B0604030504040204" pitchFamily="50" charset="-128"/>
              </a:rPr>
              <a:t>可能性がありますが、本集計で</a:t>
            </a:r>
            <a:r>
              <a:rPr kumimoji="1" lang="ja-JP" altLang="en-US" sz="1400" dirty="0">
                <a:latin typeface="Meiryo UI" panose="020B0604030504040204" pitchFamily="50" charset="-128"/>
                <a:ea typeface="Meiryo UI" panose="020B0604030504040204" pitchFamily="50" charset="-128"/>
              </a:rPr>
              <a:t>は事前に予定された休息時間中の業務か否かについては情報がないため</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6:00</a:t>
            </a:r>
            <a:r>
              <a:rPr kumimoji="1" lang="ja-JP" altLang="en-US" sz="1400" dirty="0">
                <a:latin typeface="Meiryo UI" panose="020B0604030504040204" pitchFamily="50" charset="-128"/>
                <a:ea typeface="Meiryo UI" panose="020B0604030504040204" pitchFamily="50" charset="-128"/>
              </a:rPr>
              <a:t>以降に発生した最初と最後の業務の時間を、「業務開始時刻」、「業務終了時刻」として機械的に集計</a:t>
            </a:r>
            <a:r>
              <a:rPr kumimoji="1" lang="ja-JP" altLang="en-US" sz="1400" dirty="0" smtClean="0">
                <a:latin typeface="Meiryo UI" panose="020B0604030504040204" pitchFamily="50" charset="-128"/>
                <a:ea typeface="Meiryo UI" panose="020B0604030504040204" pitchFamily="50" charset="-128"/>
              </a:rPr>
              <a:t>しています。</a:t>
            </a:r>
            <a:endParaRPr kumimoji="1" lang="en-US" altLang="ja-JP" sz="1400" dirty="0" smtClean="0">
              <a:latin typeface="Meiryo UI" panose="020B0604030504040204" pitchFamily="50" charset="-128"/>
              <a:ea typeface="Meiryo UI" panose="020B0604030504040204" pitchFamily="50" charset="-128"/>
            </a:endParaRPr>
          </a:p>
        </p:txBody>
      </p:sp>
      <p:sp>
        <p:nvSpPr>
          <p:cNvPr id="14" name="角丸四角形 13"/>
          <p:cNvSpPr/>
          <p:nvPr/>
        </p:nvSpPr>
        <p:spPr>
          <a:xfrm>
            <a:off x="3985630"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54526"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545226" y="2947208"/>
            <a:ext cx="381000" cy="2730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11674" y="5910470"/>
            <a:ext cx="9267645" cy="668774"/>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u="sng" dirty="0">
                <a:latin typeface="Meiryo UI" panose="020B0604030504040204" pitchFamily="50" charset="-128"/>
                <a:ea typeface="Meiryo UI" panose="020B0604030504040204" pitchFamily="50" charset="-128"/>
              </a:rPr>
              <a:t>予定された休息時間も考慮して集計をする場合は、予定された休息時間に発生した業務を</a:t>
            </a:r>
            <a:r>
              <a:rPr kumimoji="1" lang="ja-JP" altLang="en-US" sz="1600" u="sng" dirty="0" smtClean="0">
                <a:latin typeface="Meiryo UI" panose="020B0604030504040204" pitchFamily="50" charset="-128"/>
                <a:ea typeface="Meiryo UI" panose="020B0604030504040204" pitchFamily="50" charset="-128"/>
              </a:rPr>
              <a:t>除いた「業務開始時刻」</a:t>
            </a:r>
            <a:r>
              <a:rPr kumimoji="1" lang="en-US" altLang="ja-JP" sz="1600" u="sng" dirty="0" smtClean="0">
                <a:latin typeface="Meiryo UI" panose="020B0604030504040204" pitchFamily="50" charset="-128"/>
                <a:ea typeface="Meiryo UI" panose="020B0604030504040204" pitchFamily="50" charset="-128"/>
              </a:rPr>
              <a:t>/</a:t>
            </a:r>
            <a:r>
              <a:rPr kumimoji="1" lang="ja-JP" altLang="en-US" sz="1600" u="sng" dirty="0" smtClean="0">
                <a:latin typeface="Meiryo UI" panose="020B0604030504040204" pitchFamily="50" charset="-128"/>
                <a:ea typeface="Meiryo UI" panose="020B0604030504040204" pitchFamily="50" charset="-128"/>
              </a:rPr>
              <a:t>「業務終了時刻」に</a:t>
            </a:r>
            <a:r>
              <a:rPr kumimoji="1" lang="ja-JP" altLang="en-US" sz="1600" u="sng" dirty="0">
                <a:latin typeface="Meiryo UI" panose="020B0604030504040204" pitchFamily="50" charset="-128"/>
                <a:ea typeface="Meiryo UI" panose="020B0604030504040204" pitchFamily="50" charset="-128"/>
              </a:rPr>
              <a:t>修正してください。</a:t>
            </a:r>
          </a:p>
        </p:txBody>
      </p:sp>
      <p:sp>
        <p:nvSpPr>
          <p:cNvPr id="13" name="二等辺三角形 12"/>
          <p:cNvSpPr/>
          <p:nvPr/>
        </p:nvSpPr>
        <p:spPr>
          <a:xfrm>
            <a:off x="2292165"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a:off x="4060694"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a:off x="5846842"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a:off x="7637542" y="5743914"/>
            <a:ext cx="196367" cy="1192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50167" y="2492675"/>
            <a:ext cx="1282723" cy="430887"/>
          </a:xfrm>
          <a:prstGeom prst="rect">
            <a:avLst/>
          </a:prstGeom>
          <a:ln/>
        </p:spPr>
        <p:style>
          <a:lnRef idx="3">
            <a:schemeClr val="lt1"/>
          </a:lnRef>
          <a:fillRef idx="1">
            <a:schemeClr val="accent5"/>
          </a:fillRef>
          <a:effectRef idx="1">
            <a:schemeClr val="accent5"/>
          </a:effectRef>
          <a:fontRef idx="minor">
            <a:schemeClr val="lt1"/>
          </a:fontRef>
        </p:style>
        <p:txBody>
          <a:bodyPr wrap="none" rtlCol="0" anchor="ctr">
            <a:spAutoFit/>
          </a:bodyPr>
          <a:lstStyle/>
          <a:p>
            <a:pPr algn="ct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r>
              <a:rPr kumimoji="1" lang="en-US" altLang="ja-JP" sz="1100" dirty="0" smtClean="0">
                <a:latin typeface="Meiryo UI" panose="020B0604030504040204" pitchFamily="50" charset="-128"/>
                <a:ea typeface="Meiryo UI" panose="020B0604030504040204" pitchFamily="50" charset="-128"/>
              </a:rPr>
              <a:t>】</a:t>
            </a:r>
          </a:p>
          <a:p>
            <a:pPr algn="ctr"/>
            <a:r>
              <a:rPr kumimoji="1" lang="en-US" altLang="ja-JP" sz="1100" dirty="0" smtClean="0">
                <a:latin typeface="Meiryo UI" panose="020B0604030504040204" pitchFamily="50" charset="-128"/>
                <a:ea typeface="Meiryo UI" panose="020B0604030504040204" pitchFamily="50" charset="-128"/>
              </a:rPr>
              <a:t>266</a:t>
            </a:r>
            <a:r>
              <a:rPr kumimoji="1" lang="ja-JP" altLang="en-US" sz="1100" dirty="0" smtClean="0">
                <a:latin typeface="Meiryo UI" panose="020B0604030504040204" pitchFamily="50" charset="-128"/>
                <a:ea typeface="Meiryo UI" panose="020B0604030504040204" pitchFamily="50" charset="-128"/>
              </a:rPr>
              <a:t>行目以下</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172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集計結果やグラフをどのように分析すればよいかわからない</a:t>
            </a:r>
            <a:endParaRPr kumimoji="1" lang="ja-JP" altLang="en-US" sz="24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388190" y="704049"/>
            <a:ext cx="9129622" cy="1066163"/>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医師の働き方改革の推進に関する検討会」で報告</a:t>
            </a:r>
            <a:r>
              <a:rPr lang="ja-JP" altLang="en-US" sz="1600" dirty="0">
                <a:latin typeface="Meiryo UI" panose="020B0604030504040204" pitchFamily="50" charset="-128"/>
                <a:ea typeface="Meiryo UI" panose="020B0604030504040204" pitchFamily="50" charset="-128"/>
              </a:rPr>
              <a:t>された「医師の働き方改革の地域医療への影響に関する調査に</a:t>
            </a:r>
            <a:r>
              <a:rPr lang="ja-JP" altLang="en-US" sz="1600" dirty="0" smtClean="0">
                <a:latin typeface="Meiryo UI" panose="020B0604030504040204" pitchFamily="50" charset="-128"/>
                <a:ea typeface="Meiryo UI" panose="020B0604030504040204" pitchFamily="50" charset="-128"/>
              </a:rPr>
              <a:t>ついて」や同検討会の参考資料「医師の勤務実態調査マニュアル</a:t>
            </a:r>
            <a:r>
              <a:rPr lang="ja-JP" altLang="en-US" sz="1600" dirty="0" smtClean="0">
                <a:latin typeface="Meiryo UI" panose="020B0604030504040204" pitchFamily="50" charset="-128"/>
                <a:ea typeface="Meiryo UI" panose="020B0604030504040204" pitchFamily="50" charset="-128"/>
              </a:rPr>
              <a:t>」</a:t>
            </a:r>
            <a:r>
              <a:rPr lang="en-US" altLang="ja-JP" sz="1600" baseline="300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結果の分析方法や労働時間短縮のための方策例などが示されているので、ご確認ください</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66700" indent="-266700" algn="r">
              <a:buNone/>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回　医師の働き方改革の推進に関する検討会　（参考資料</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https</a:t>
            </a:r>
            <a:r>
              <a:rPr lang="en-US" altLang="ja-JP" sz="1100" dirty="0">
                <a:latin typeface="Meiryo UI" panose="020B0604030504040204" pitchFamily="50" charset="-128"/>
                <a:ea typeface="Meiryo UI" panose="020B0604030504040204" pitchFamily="50" charset="-128"/>
              </a:rPr>
              <a:t>://www.mhlw.go.jp/stf/newpage_19863.html</a:t>
            </a:r>
            <a:endParaRPr lang="en-US" altLang="ja-JP" sz="11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61945" y="1847850"/>
            <a:ext cx="9637663" cy="4832350"/>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40565" y="6141367"/>
            <a:ext cx="4021101"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回　医師の働き方改革の推進に関する検討会</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https</a:t>
            </a:r>
            <a:r>
              <a:rPr kumimoji="1" lang="en-US" altLang="ja-JP" sz="1200" dirty="0">
                <a:latin typeface="Meiryo UI" panose="020B0604030504040204" pitchFamily="50" charset="-128"/>
                <a:ea typeface="Meiryo UI" panose="020B0604030504040204" pitchFamily="50" charset="-128"/>
              </a:rPr>
              <a:t>://www.mhlw.go.jp/stf/newpage_19356.html</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565" y="2149213"/>
            <a:ext cx="3834036" cy="3914517"/>
          </a:xfrm>
          <a:prstGeom prst="rect">
            <a:avLst/>
          </a:prstGeom>
          <a:ln>
            <a:solidFill>
              <a:schemeClr val="bg1">
                <a:lumMod val="50000"/>
              </a:schemeClr>
            </a:solidFill>
          </a:ln>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6126" y="1979553"/>
            <a:ext cx="4191829" cy="2902036"/>
          </a:xfrm>
          <a:prstGeom prst="rect">
            <a:avLst/>
          </a:prstGeom>
          <a:ln>
            <a:solidFill>
              <a:schemeClr val="bg1">
                <a:lumMod val="50000"/>
              </a:schemeClr>
            </a:solid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8170" y="3785587"/>
            <a:ext cx="4069642" cy="2817445"/>
          </a:xfrm>
          <a:prstGeom prst="rect">
            <a:avLst/>
          </a:prstGeom>
          <a:ln>
            <a:solidFill>
              <a:schemeClr val="bg1">
                <a:lumMod val="50000"/>
              </a:schemeClr>
            </a:solidFill>
          </a:ln>
        </p:spPr>
      </p:pic>
    </p:spTree>
    <p:extLst>
      <p:ext uri="{BB962C8B-B14F-4D97-AF65-F5344CB8AC3E}">
        <p14:creationId xmlns:p14="http://schemas.microsoft.com/office/powerpoint/2010/main" val="2019616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吹き出し 23"/>
          <p:cNvSpPr/>
          <p:nvPr/>
        </p:nvSpPr>
        <p:spPr>
          <a:xfrm>
            <a:off x="1851659" y="4399824"/>
            <a:ext cx="6032884" cy="2201846"/>
          </a:xfrm>
          <a:prstGeom prst="wedgeRectCallout">
            <a:avLst>
              <a:gd name="adj1" fmla="val -26081"/>
              <a:gd name="adj2" fmla="val -667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0167" y="60385"/>
            <a:ext cx="9405668" cy="595223"/>
          </a:xfrm>
          <a:solidFill>
            <a:schemeClr val="accent4">
              <a:lumMod val="20000"/>
              <a:lumOff val="80000"/>
            </a:schemeClr>
          </a:solidFill>
        </p:spPr>
        <p:txBody>
          <a:bodyPr>
            <a:normAutofit/>
          </a:bodyPr>
          <a:lstStyle/>
          <a:p>
            <a:r>
              <a:rPr kumimoji="1" lang="ja-JP" altLang="en-US" sz="2400" dirty="0" smtClean="0">
                <a:latin typeface="Meiryo UI" panose="020B0604030504040204" pitchFamily="50" charset="-128"/>
                <a:ea typeface="Meiryo UI" panose="020B0604030504040204" pitchFamily="50" charset="-128"/>
              </a:rPr>
              <a:t>データの一部だけが集計されない</a:t>
            </a:r>
            <a:endParaRPr kumimoji="1" lang="ja-JP" altLang="en-US" sz="2400" dirty="0">
              <a:latin typeface="Meiryo UI" panose="020B0604030504040204" pitchFamily="50" charset="-128"/>
              <a:ea typeface="Meiryo UI" panose="020B0604030504040204" pitchFamily="50" charset="-128"/>
            </a:endParaRPr>
          </a:p>
        </p:txBody>
      </p:sp>
      <p:sp>
        <p:nvSpPr>
          <p:cNvPr id="4" name="コンテンツ プレースホルダー 2"/>
          <p:cNvSpPr txBox="1">
            <a:spLocks/>
          </p:cNvSpPr>
          <p:nvPr/>
        </p:nvSpPr>
        <p:spPr>
          <a:xfrm>
            <a:off x="388190" y="704050"/>
            <a:ext cx="9129622" cy="831910"/>
          </a:xfrm>
          <a:prstGeom prst="rect">
            <a:avLst/>
          </a:prstGeom>
          <a:solidFill>
            <a:srgbClr val="FFFAEB"/>
          </a:solidFill>
          <a:ln>
            <a:solidFill>
              <a:schemeClr val="accent4">
                <a:lumMod val="60000"/>
                <a:lumOff val="4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smtClean="0">
                <a:latin typeface="Meiryo UI" panose="020B0604030504040204" pitchFamily="50" charset="-128"/>
                <a:ea typeface="Meiryo UI" panose="020B0604030504040204" pitchFamily="50" charset="-128"/>
              </a:rPr>
              <a:t>「集計結果シート」には、非表示の関数が事前に入力されており、セルをダブルクリックするとその関数が削除されます</a:t>
            </a:r>
            <a:r>
              <a:rPr lang="ja-JP" altLang="en-US" sz="1600" dirty="0" smtClean="0">
                <a:latin typeface="Meiryo UI" panose="020B0604030504040204" pitchFamily="50" charset="-128"/>
                <a:ea typeface="Meiryo UI" panose="020B0604030504040204" pitchFamily="50" charset="-128"/>
              </a:rPr>
              <a:t>。そのため、ダブルクリックをして関数</a:t>
            </a:r>
            <a:r>
              <a:rPr lang="ja-JP" altLang="en-US" sz="1600" dirty="0" smtClean="0">
                <a:latin typeface="Meiryo UI" panose="020B0604030504040204" pitchFamily="50" charset="-128"/>
                <a:ea typeface="Meiryo UI" panose="020B0604030504040204" pitchFamily="50" charset="-128"/>
              </a:rPr>
              <a:t>が削除されたセルは集計されません。その場合</a:t>
            </a:r>
            <a:r>
              <a:rPr lang="ja-JP" altLang="en-US" sz="1600" dirty="0">
                <a:latin typeface="Meiryo UI" panose="020B0604030504040204" pitchFamily="50" charset="-128"/>
                <a:ea typeface="Meiryo UI" panose="020B0604030504040204" pitchFamily="50" charset="-128"/>
              </a:rPr>
              <a:t>は、 </a:t>
            </a:r>
            <a:r>
              <a:rPr lang="ja-JP" altLang="en-US" sz="1600" dirty="0" smtClean="0">
                <a:latin typeface="Meiryo UI" panose="020B0604030504040204" pitchFamily="50" charset="-128"/>
                <a:ea typeface="Meiryo UI" panose="020B0604030504040204" pitchFamily="50" charset="-128"/>
              </a:rPr>
              <a:t>「入力用</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シート」を削除した新しい集計用エクセルに</a:t>
            </a:r>
            <a:r>
              <a:rPr lang="ja-JP" altLang="en-US" sz="1600" dirty="0" smtClean="0">
                <a:latin typeface="Meiryo UI" panose="020B0604030504040204" pitchFamily="50" charset="-128"/>
                <a:ea typeface="Meiryo UI" panose="020B0604030504040204" pitchFamily="50" charset="-128"/>
              </a:rPr>
              <a:t>入力済みの「入力用</a:t>
            </a:r>
            <a:r>
              <a:rPr lang="en-US" altLang="ja-JP" sz="1600" dirty="0" smtClean="0">
                <a:latin typeface="Meiryo UI" panose="020B0604030504040204" pitchFamily="50" charset="-128"/>
                <a:ea typeface="Meiryo UI" panose="020B0604030504040204" pitchFamily="50" charset="-128"/>
              </a:rPr>
              <a:t>(x)</a:t>
            </a:r>
            <a:r>
              <a:rPr lang="ja-JP" altLang="en-US" sz="1600" dirty="0" smtClean="0">
                <a:latin typeface="Meiryo UI" panose="020B0604030504040204" pitchFamily="50" charset="-128"/>
                <a:ea typeface="Meiryo UI" panose="020B0604030504040204" pitchFamily="50" charset="-128"/>
              </a:rPr>
              <a:t>シート」を貼り付けてください。</a:t>
            </a:r>
            <a:endParaRPr lang="en-US" altLang="ja-JP" sz="16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53318" y="1670208"/>
            <a:ext cx="9637663" cy="5035871"/>
          </a:xfrm>
          <a:prstGeom prst="roundRect">
            <a:avLst>
              <a:gd name="adj" fmla="val 5751"/>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3820" y="1802918"/>
            <a:ext cx="1934579" cy="2435645"/>
          </a:xfrm>
          <a:prstGeom prst="rect">
            <a:avLst/>
          </a:prstGeom>
          <a:ln>
            <a:solidFill>
              <a:schemeClr val="tx1"/>
            </a:solidFill>
          </a:ln>
        </p:spPr>
      </p:pic>
      <p:sp>
        <p:nvSpPr>
          <p:cNvPr id="11" name="角丸四角形 10"/>
          <p:cNvSpPr/>
          <p:nvPr/>
        </p:nvSpPr>
        <p:spPr>
          <a:xfrm>
            <a:off x="755402" y="3419475"/>
            <a:ext cx="425450" cy="17773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6184" y="4560614"/>
            <a:ext cx="2181778" cy="1943151"/>
          </a:xfrm>
          <a:prstGeom prst="rect">
            <a:avLst/>
          </a:prstGeom>
          <a:ln>
            <a:solidFill>
              <a:schemeClr val="tx1"/>
            </a:solidFill>
          </a:ln>
        </p:spPr>
      </p:pic>
      <p:sp>
        <p:nvSpPr>
          <p:cNvPr id="15" name="角丸四角形吹き出し 14"/>
          <p:cNvSpPr/>
          <p:nvPr/>
        </p:nvSpPr>
        <p:spPr>
          <a:xfrm>
            <a:off x="4425351" y="5500747"/>
            <a:ext cx="3263162" cy="902418"/>
          </a:xfrm>
          <a:prstGeom prst="wedgeRoundRectCallout">
            <a:avLst>
              <a:gd name="adj1" fmla="val -58853"/>
              <a:gd name="adj2" fmla="val -328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事前に新たに集計用エクセルを開き、「入力用</a:t>
            </a:r>
            <a:r>
              <a:rPr kumimoji="1" lang="en-US" altLang="ja-JP" sz="1100" dirty="0" smtClean="0">
                <a:solidFill>
                  <a:schemeClr val="tx1"/>
                </a:solidFill>
              </a:rPr>
              <a:t>(1)</a:t>
            </a:r>
            <a:r>
              <a:rPr kumimoji="1" lang="ja-JP" altLang="en-US" sz="1100" dirty="0" smtClean="0">
                <a:solidFill>
                  <a:schemeClr val="tx1"/>
                </a:solidFill>
              </a:rPr>
              <a:t>シート」を削除しておく。</a:t>
            </a:r>
            <a:endParaRPr kumimoji="1" lang="en-US" altLang="ja-JP" sz="1100" dirty="0" smtClean="0">
              <a:solidFill>
                <a:schemeClr val="tx1"/>
              </a:solidFill>
            </a:endParaRPr>
          </a:p>
          <a:p>
            <a:r>
              <a:rPr kumimoji="1" lang="ja-JP" altLang="en-US" sz="1100" dirty="0" smtClean="0">
                <a:solidFill>
                  <a:schemeClr val="tx1"/>
                </a:solidFill>
              </a:rPr>
              <a:t>（「集計用エクセル</a:t>
            </a:r>
            <a:r>
              <a:rPr kumimoji="1" lang="en-US" altLang="ja-JP" sz="1100" dirty="0" smtClean="0">
                <a:solidFill>
                  <a:schemeClr val="tx1"/>
                </a:solidFill>
              </a:rPr>
              <a:t>_</a:t>
            </a:r>
            <a:r>
              <a:rPr kumimoji="1" lang="ja-JP" altLang="en-US" sz="1100" dirty="0" smtClean="0">
                <a:solidFill>
                  <a:schemeClr val="tx1"/>
                </a:solidFill>
              </a:rPr>
              <a:t>エクセル入力用」を用いる場合は、「入力用</a:t>
            </a:r>
            <a:r>
              <a:rPr kumimoji="1" lang="en-US" altLang="ja-JP" sz="1100" dirty="0" smtClean="0">
                <a:solidFill>
                  <a:schemeClr val="tx1"/>
                </a:solidFill>
              </a:rPr>
              <a:t>(1)</a:t>
            </a:r>
            <a:r>
              <a:rPr kumimoji="1" lang="ja-JP" altLang="en-US" sz="1100" dirty="0" smtClean="0">
                <a:solidFill>
                  <a:schemeClr val="tx1"/>
                </a:solidFill>
              </a:rPr>
              <a:t>シート」がないので、この作業は不要）</a:t>
            </a:r>
            <a:endParaRPr kumimoji="1" lang="ja-JP" altLang="en-US" sz="1100" dirty="0">
              <a:solidFill>
                <a:schemeClr val="tx1"/>
              </a:solidFill>
            </a:endParaRPr>
          </a:p>
        </p:txBody>
      </p:sp>
      <p:pic>
        <p:nvPicPr>
          <p:cNvPr id="14" name="図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58901" y="1802918"/>
            <a:ext cx="2366025" cy="1997969"/>
          </a:xfrm>
          <a:prstGeom prst="rect">
            <a:avLst/>
          </a:prstGeom>
          <a:ln>
            <a:solidFill>
              <a:schemeClr val="tx1"/>
            </a:solidFill>
          </a:ln>
        </p:spPr>
      </p:pic>
      <p:sp>
        <p:nvSpPr>
          <p:cNvPr id="18" name="角丸四角形吹き出し 17"/>
          <p:cNvSpPr/>
          <p:nvPr/>
        </p:nvSpPr>
        <p:spPr>
          <a:xfrm>
            <a:off x="388190" y="3807718"/>
            <a:ext cx="2265837" cy="462710"/>
          </a:xfrm>
          <a:prstGeom prst="wedgeRoundRectCallout">
            <a:avLst>
              <a:gd name="adj1" fmla="val -25657"/>
              <a:gd name="adj2" fmla="val -8922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ダブルクリックすると関数が削除され、集計がされません。</a:t>
            </a:r>
            <a:endParaRPr kumimoji="1" lang="ja-JP" altLang="en-US" sz="1100" dirty="0">
              <a:solidFill>
                <a:schemeClr val="tx1"/>
              </a:solidFill>
            </a:endParaRPr>
          </a:p>
        </p:txBody>
      </p:sp>
      <p:sp>
        <p:nvSpPr>
          <p:cNvPr id="10" name="角丸四角形吹き出し 9"/>
          <p:cNvSpPr/>
          <p:nvPr/>
        </p:nvSpPr>
        <p:spPr>
          <a:xfrm>
            <a:off x="3670945" y="3817666"/>
            <a:ext cx="2265837" cy="462710"/>
          </a:xfrm>
          <a:prstGeom prst="wedgeRoundRectCallout">
            <a:avLst>
              <a:gd name="adj1" fmla="val 15540"/>
              <a:gd name="adj2" fmla="val -1118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全ての入力済みの「入力用</a:t>
            </a:r>
            <a:r>
              <a:rPr kumimoji="1" lang="en-US" altLang="ja-JP" sz="1100" dirty="0" smtClean="0">
                <a:solidFill>
                  <a:schemeClr val="tx1"/>
                </a:solidFill>
              </a:rPr>
              <a:t>(</a:t>
            </a:r>
            <a:r>
              <a:rPr kumimoji="1" lang="ja-JP" altLang="en-US" sz="1100" dirty="0" err="1" smtClean="0">
                <a:solidFill>
                  <a:schemeClr val="tx1"/>
                </a:solidFill>
              </a:rPr>
              <a:t>ｘ</a:t>
            </a:r>
            <a:r>
              <a:rPr kumimoji="1" lang="en-US" altLang="ja-JP" sz="1100" dirty="0" smtClean="0">
                <a:solidFill>
                  <a:schemeClr val="tx1"/>
                </a:solidFill>
              </a:rPr>
              <a:t>)</a:t>
            </a:r>
            <a:r>
              <a:rPr kumimoji="1" lang="ja-JP" altLang="en-US" sz="1100" dirty="0" smtClean="0">
                <a:solidFill>
                  <a:schemeClr val="tx1"/>
                </a:solidFill>
              </a:rPr>
              <a:t>シート」をコピー。</a:t>
            </a:r>
            <a:endParaRPr kumimoji="1" lang="ja-JP" altLang="en-US" sz="1100" dirty="0">
              <a:solidFill>
                <a:schemeClr val="tx1"/>
              </a:solidFill>
            </a:endParaRPr>
          </a:p>
        </p:txBody>
      </p:sp>
      <p:pic>
        <p:nvPicPr>
          <p:cNvPr id="16" name="図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79894" y="1802919"/>
            <a:ext cx="2272880" cy="2010378"/>
          </a:xfrm>
          <a:prstGeom prst="rect">
            <a:avLst/>
          </a:prstGeom>
          <a:ln>
            <a:solidFill>
              <a:schemeClr val="tx1"/>
            </a:solidFill>
          </a:ln>
        </p:spPr>
      </p:pic>
      <p:sp>
        <p:nvSpPr>
          <p:cNvPr id="19" name="角丸四角形吹き出し 18"/>
          <p:cNvSpPr/>
          <p:nvPr/>
        </p:nvSpPr>
        <p:spPr>
          <a:xfrm>
            <a:off x="6314266" y="3807718"/>
            <a:ext cx="2598165" cy="462710"/>
          </a:xfrm>
          <a:prstGeom prst="wedgeRoundRectCallout">
            <a:avLst>
              <a:gd name="adj1" fmla="val 15540"/>
              <a:gd name="adj2" fmla="val -1118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新しい集計用エクセルに貼り付ける</a:t>
            </a:r>
            <a:endParaRPr kumimoji="1" lang="ja-JP" altLang="en-US" sz="1100" dirty="0">
              <a:solidFill>
                <a:schemeClr val="tx1"/>
              </a:solidFill>
            </a:endParaRPr>
          </a:p>
        </p:txBody>
      </p:sp>
      <p:sp>
        <p:nvSpPr>
          <p:cNvPr id="20" name="テキスト ボックス 19"/>
          <p:cNvSpPr txBox="1"/>
          <p:nvPr/>
        </p:nvSpPr>
        <p:spPr>
          <a:xfrm>
            <a:off x="1925323" y="4577089"/>
            <a:ext cx="1511039"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新しい集計用エクセル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73076" y="1906626"/>
            <a:ext cx="179461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入力済みの集計用エクセル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307512" y="1906626"/>
            <a:ext cx="1794614"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入力済みの集計用エクセル</a:t>
            </a:r>
            <a:endParaRPr kumimoji="1" lang="ja-JP" altLang="en-US" sz="1100" dirty="0">
              <a:latin typeface="Meiryo UI" panose="020B0604030504040204" pitchFamily="50" charset="-128"/>
              <a:ea typeface="Meiryo UI" panose="020B0604030504040204" pitchFamily="50" charset="-128"/>
            </a:endParaRPr>
          </a:p>
        </p:txBody>
      </p:sp>
      <p:sp>
        <p:nvSpPr>
          <p:cNvPr id="25" name="右矢印 24"/>
          <p:cNvSpPr/>
          <p:nvPr/>
        </p:nvSpPr>
        <p:spPr>
          <a:xfrm>
            <a:off x="5860409" y="2538902"/>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654027" y="2538902"/>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0500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79263" y="826738"/>
            <a:ext cx="9547475" cy="5538090"/>
            <a:chOff x="353670" y="1230668"/>
            <a:chExt cx="8712691" cy="5387078"/>
          </a:xfrm>
          <a:solidFill>
            <a:schemeClr val="bg1">
              <a:lumMod val="95000"/>
            </a:schemeClr>
          </a:solidFill>
        </p:grpSpPr>
        <p:sp>
          <p:nvSpPr>
            <p:cNvPr id="12" name="フリーフォーム 11"/>
            <p:cNvSpPr/>
            <p:nvPr/>
          </p:nvSpPr>
          <p:spPr>
            <a:xfrm>
              <a:off x="357123" y="1230668"/>
              <a:ext cx="923593" cy="1546305"/>
            </a:xfrm>
            <a:custGeom>
              <a:avLst/>
              <a:gdLst>
                <a:gd name="connsiteX0" fmla="*/ 0 w 1801484"/>
                <a:gd name="connsiteY0" fmla="*/ 0 h 723785"/>
                <a:gd name="connsiteX1" fmla="*/ 1439592 w 1801484"/>
                <a:gd name="connsiteY1" fmla="*/ 0 h 723785"/>
                <a:gd name="connsiteX2" fmla="*/ 1801484 w 1801484"/>
                <a:gd name="connsiteY2" fmla="*/ 361893 h 723785"/>
                <a:gd name="connsiteX3" fmla="*/ 1439592 w 1801484"/>
                <a:gd name="connsiteY3" fmla="*/ 723785 h 723785"/>
                <a:gd name="connsiteX4" fmla="*/ 0 w 1801484"/>
                <a:gd name="connsiteY4" fmla="*/ 723785 h 723785"/>
                <a:gd name="connsiteX5" fmla="*/ 361893 w 1801484"/>
                <a:gd name="connsiteY5" fmla="*/ 361893 h 723785"/>
                <a:gd name="connsiteX6" fmla="*/ 0 w 1801484"/>
                <a:gd name="connsiteY6" fmla="*/ 0 h 7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23785">
                  <a:moveTo>
                    <a:pt x="1801483" y="0"/>
                  </a:moveTo>
                  <a:lnTo>
                    <a:pt x="1801483" y="578387"/>
                  </a:lnTo>
                  <a:lnTo>
                    <a:pt x="900741" y="723785"/>
                  </a:lnTo>
                  <a:lnTo>
                    <a:pt x="1" y="578387"/>
                  </a:lnTo>
                  <a:lnTo>
                    <a:pt x="1" y="0"/>
                  </a:lnTo>
                  <a:lnTo>
                    <a:pt x="900741" y="145398"/>
                  </a:lnTo>
                  <a:lnTo>
                    <a:pt x="1801483" y="0"/>
                  </a:lnTo>
                  <a:close/>
                </a:path>
              </a:pathLst>
            </a:cu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369514" rIns="7621" bIns="369512"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準備</a:t>
              </a:r>
              <a:endParaRPr kumimoji="1" lang="ja-JP" altLang="en-US" sz="1600" kern="1200" dirty="0">
                <a:solidFill>
                  <a:schemeClr val="tx1"/>
                </a:solidFill>
              </a:endParaRPr>
            </a:p>
          </p:txBody>
        </p:sp>
        <p:sp>
          <p:nvSpPr>
            <p:cNvPr id="13" name="フリーフォーム 12"/>
            <p:cNvSpPr/>
            <p:nvPr/>
          </p:nvSpPr>
          <p:spPr>
            <a:xfrm>
              <a:off x="1368190" y="1316500"/>
              <a:ext cx="7698171" cy="1187334"/>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grpFill/>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調査方法、実施時期を決める</a:t>
              </a:r>
              <a:endParaRPr kumimoji="1" lang="en-US" altLang="ja-JP" kern="1200" dirty="0" smtClean="0"/>
            </a:p>
            <a:p>
              <a:pPr marL="457200" lvl="2" defTabSz="1066800">
                <a:lnSpc>
                  <a:spcPct val="90000"/>
                </a:lnSpc>
                <a:spcBef>
                  <a:spcPct val="0"/>
                </a:spcBef>
                <a:spcAft>
                  <a:spcPct val="15000"/>
                </a:spcAft>
              </a:pPr>
              <a:r>
                <a:rPr kumimoji="1" lang="ja-JP" altLang="en-US" kern="1200" dirty="0" smtClean="0"/>
                <a:t>調査方法；「エクセル入力用」もしくは「手書き用」のいずれかを選択</a:t>
              </a:r>
              <a:endParaRPr kumimoji="1" lang="en-US" altLang="ja-JP" kern="1200" dirty="0" smtClean="0"/>
            </a:p>
            <a:p>
              <a:pPr marL="457200" lvl="2" defTabSz="1066800">
                <a:lnSpc>
                  <a:spcPct val="90000"/>
                </a:lnSpc>
                <a:spcBef>
                  <a:spcPct val="0"/>
                </a:spcBef>
                <a:spcAft>
                  <a:spcPct val="15000"/>
                </a:spcAft>
              </a:pPr>
              <a:r>
                <a:rPr kumimoji="1" lang="ja-JP" altLang="en-US" kern="1200" dirty="0" smtClean="0"/>
                <a:t>実施</a:t>
              </a:r>
              <a:r>
                <a:rPr kumimoji="1" lang="ja-JP" altLang="en-US" dirty="0"/>
                <a:t>時期</a:t>
              </a:r>
              <a:r>
                <a:rPr kumimoji="1" lang="ja-JP" altLang="en-US" dirty="0" smtClean="0"/>
                <a:t>；祝日</a:t>
              </a:r>
              <a:r>
                <a:rPr kumimoji="1" lang="ja-JP" altLang="en-US" dirty="0"/>
                <a:t>や対象診療科に関連する学会等がない</a:t>
              </a:r>
              <a:r>
                <a:rPr kumimoji="1" lang="en-US" altLang="ja-JP" dirty="0"/>
                <a:t>1</a:t>
              </a:r>
              <a:r>
                <a:rPr kumimoji="1" lang="ja-JP" altLang="en-US" dirty="0" smtClean="0"/>
                <a:t>週間を選択</a:t>
              </a:r>
              <a:endParaRPr kumimoji="1" lang="en-US" altLang="ja-JP" kern="1200" dirty="0" smtClean="0"/>
            </a:p>
            <a:p>
              <a:pPr marL="228600" lvl="1" indent="-228600" algn="l" defTabSz="1066800">
                <a:lnSpc>
                  <a:spcPct val="90000"/>
                </a:lnSpc>
                <a:spcBef>
                  <a:spcPct val="0"/>
                </a:spcBef>
                <a:spcAft>
                  <a:spcPct val="15000"/>
                </a:spcAft>
                <a:buChar char="••"/>
              </a:pPr>
              <a:r>
                <a:rPr kumimoji="1" lang="ja-JP" altLang="en-US" kern="1200" dirty="0" smtClean="0"/>
                <a:t>調査票の準備・配布</a:t>
              </a:r>
              <a:endParaRPr kumimoji="1" lang="en-US" altLang="ja-JP" kern="1200" dirty="0" smtClean="0"/>
            </a:p>
          </p:txBody>
        </p:sp>
        <p:sp>
          <p:nvSpPr>
            <p:cNvPr id="14" name="フリーフォーム 13"/>
            <p:cNvSpPr/>
            <p:nvPr/>
          </p:nvSpPr>
          <p:spPr>
            <a:xfrm>
              <a:off x="357123" y="2510002"/>
              <a:ext cx="923593" cy="1546305"/>
            </a:xfrm>
            <a:custGeom>
              <a:avLst/>
              <a:gdLst>
                <a:gd name="connsiteX0" fmla="*/ 0 w 1801484"/>
                <a:gd name="connsiteY0" fmla="*/ 0 h 723785"/>
                <a:gd name="connsiteX1" fmla="*/ 1439592 w 1801484"/>
                <a:gd name="connsiteY1" fmla="*/ 0 h 723785"/>
                <a:gd name="connsiteX2" fmla="*/ 1801484 w 1801484"/>
                <a:gd name="connsiteY2" fmla="*/ 361893 h 723785"/>
                <a:gd name="connsiteX3" fmla="*/ 1439592 w 1801484"/>
                <a:gd name="connsiteY3" fmla="*/ 723785 h 723785"/>
                <a:gd name="connsiteX4" fmla="*/ 0 w 1801484"/>
                <a:gd name="connsiteY4" fmla="*/ 723785 h 723785"/>
                <a:gd name="connsiteX5" fmla="*/ 361893 w 1801484"/>
                <a:gd name="connsiteY5" fmla="*/ 361893 h 723785"/>
                <a:gd name="connsiteX6" fmla="*/ 0 w 1801484"/>
                <a:gd name="connsiteY6" fmla="*/ 0 h 7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23785">
                  <a:moveTo>
                    <a:pt x="1801483" y="0"/>
                  </a:moveTo>
                  <a:lnTo>
                    <a:pt x="1801483" y="578387"/>
                  </a:lnTo>
                  <a:lnTo>
                    <a:pt x="900741" y="723785"/>
                  </a:lnTo>
                  <a:lnTo>
                    <a:pt x="1" y="578387"/>
                  </a:lnTo>
                  <a:lnTo>
                    <a:pt x="1" y="0"/>
                  </a:lnTo>
                  <a:lnTo>
                    <a:pt x="900741" y="145398"/>
                  </a:lnTo>
                  <a:lnTo>
                    <a:pt x="1801483" y="0"/>
                  </a:lnTo>
                  <a:close/>
                </a:path>
              </a:pathLst>
            </a:cu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369514" rIns="7621" bIns="369512"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調査の</a:t>
              </a:r>
              <a:endParaRPr kumimoji="1" lang="en-US" altLang="ja-JP" sz="1600" kern="1200" dirty="0" smtClean="0">
                <a:solidFill>
                  <a:schemeClr val="tx1"/>
                </a:solidFill>
              </a:endParaRPr>
            </a:p>
            <a:p>
              <a:pPr lvl="0" algn="ctr" defTabSz="533400">
                <a:lnSpc>
                  <a:spcPct val="90000"/>
                </a:lnSpc>
                <a:spcBef>
                  <a:spcPct val="0"/>
                </a:spcBef>
                <a:spcAft>
                  <a:spcPct val="35000"/>
                </a:spcAft>
              </a:pPr>
              <a:r>
                <a:rPr kumimoji="1" lang="ja-JP" altLang="en-US" sz="1600" kern="1200" dirty="0" smtClean="0">
                  <a:solidFill>
                    <a:schemeClr val="tx1"/>
                  </a:solidFill>
                </a:rPr>
                <a:t>実施</a:t>
              </a:r>
              <a:endParaRPr kumimoji="1" lang="en-US" altLang="ja-JP" sz="1600" kern="1200" dirty="0" smtClean="0">
                <a:solidFill>
                  <a:schemeClr val="tx1"/>
                </a:solidFill>
              </a:endParaRPr>
            </a:p>
            <a:p>
              <a:pPr lvl="0" algn="ctr" defTabSz="533400">
                <a:lnSpc>
                  <a:spcPct val="90000"/>
                </a:lnSpc>
                <a:spcBef>
                  <a:spcPct val="0"/>
                </a:spcBef>
                <a:spcAft>
                  <a:spcPct val="35000"/>
                </a:spcAft>
              </a:pPr>
              <a:r>
                <a:rPr kumimoji="1" lang="ja-JP" altLang="en-US" sz="1600" kern="1200" dirty="0" smtClean="0">
                  <a:solidFill>
                    <a:schemeClr val="tx1"/>
                  </a:solidFill>
                </a:rPr>
                <a:t>（</a:t>
              </a:r>
              <a:r>
                <a:rPr kumimoji="1" lang="en-US" altLang="ja-JP" sz="1600" kern="1200" dirty="0" smtClean="0">
                  <a:solidFill>
                    <a:schemeClr val="tx1"/>
                  </a:solidFill>
                </a:rPr>
                <a:t>1</a:t>
              </a:r>
              <a:r>
                <a:rPr kumimoji="1" lang="ja-JP" altLang="en-US" sz="1600" kern="1200" dirty="0" smtClean="0">
                  <a:solidFill>
                    <a:schemeClr val="tx1"/>
                  </a:solidFill>
                </a:rPr>
                <a:t>週間）</a:t>
              </a:r>
              <a:endParaRPr kumimoji="1" lang="ja-JP" altLang="en-US" sz="1600" kern="1200" dirty="0">
                <a:solidFill>
                  <a:schemeClr val="tx1"/>
                </a:solidFill>
              </a:endParaRPr>
            </a:p>
          </p:txBody>
        </p:sp>
        <p:sp>
          <p:nvSpPr>
            <p:cNvPr id="15" name="フリーフォーム 14"/>
            <p:cNvSpPr/>
            <p:nvPr/>
          </p:nvSpPr>
          <p:spPr>
            <a:xfrm>
              <a:off x="1368190" y="2701990"/>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grpFill/>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調査票の記載</a:t>
              </a:r>
              <a:endParaRPr kumimoji="1" lang="en-US" altLang="ja-JP" kern="1200" dirty="0" smtClean="0"/>
            </a:p>
          </p:txBody>
        </p:sp>
        <p:sp>
          <p:nvSpPr>
            <p:cNvPr id="16" name="フリーフォーム 15"/>
            <p:cNvSpPr/>
            <p:nvPr/>
          </p:nvSpPr>
          <p:spPr>
            <a:xfrm>
              <a:off x="353670" y="3783170"/>
              <a:ext cx="948919" cy="1546304"/>
            </a:xfrm>
            <a:custGeom>
              <a:avLst/>
              <a:gdLst>
                <a:gd name="connsiteX0" fmla="*/ 0 w 1801484"/>
                <a:gd name="connsiteY0" fmla="*/ 0 h 743634"/>
                <a:gd name="connsiteX1" fmla="*/ 1429667 w 1801484"/>
                <a:gd name="connsiteY1" fmla="*/ 0 h 743634"/>
                <a:gd name="connsiteX2" fmla="*/ 1801484 w 1801484"/>
                <a:gd name="connsiteY2" fmla="*/ 371817 h 743634"/>
                <a:gd name="connsiteX3" fmla="*/ 1429667 w 1801484"/>
                <a:gd name="connsiteY3" fmla="*/ 743634 h 743634"/>
                <a:gd name="connsiteX4" fmla="*/ 0 w 1801484"/>
                <a:gd name="connsiteY4" fmla="*/ 743634 h 743634"/>
                <a:gd name="connsiteX5" fmla="*/ 371817 w 1801484"/>
                <a:gd name="connsiteY5" fmla="*/ 371817 h 743634"/>
                <a:gd name="connsiteX6" fmla="*/ 0 w 1801484"/>
                <a:gd name="connsiteY6" fmla="*/ 0 h 7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43634">
                  <a:moveTo>
                    <a:pt x="1801484" y="0"/>
                  </a:moveTo>
                  <a:lnTo>
                    <a:pt x="1801484" y="590152"/>
                  </a:lnTo>
                  <a:lnTo>
                    <a:pt x="900742" y="743634"/>
                  </a:lnTo>
                  <a:lnTo>
                    <a:pt x="0" y="590152"/>
                  </a:lnTo>
                  <a:lnTo>
                    <a:pt x="0" y="0"/>
                  </a:lnTo>
                  <a:lnTo>
                    <a:pt x="900742" y="153482"/>
                  </a:lnTo>
                  <a:lnTo>
                    <a:pt x="1801484" y="0"/>
                  </a:lnTo>
                  <a:close/>
                </a:path>
              </a:pathLst>
            </a:cu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379437" rIns="7620" bIns="379437"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集計</a:t>
              </a:r>
              <a:endParaRPr kumimoji="1" lang="ja-JP" altLang="en-US" sz="1600" kern="1200" dirty="0">
                <a:solidFill>
                  <a:schemeClr val="tx1"/>
                </a:solidFill>
              </a:endParaRPr>
            </a:p>
          </p:txBody>
        </p:sp>
        <p:sp>
          <p:nvSpPr>
            <p:cNvPr id="17" name="フリーフォーム 16"/>
            <p:cNvSpPr/>
            <p:nvPr/>
          </p:nvSpPr>
          <p:spPr>
            <a:xfrm>
              <a:off x="1368190" y="3975156"/>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grpFill/>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各医師が記載した調査票の回収</a:t>
              </a:r>
              <a:endParaRPr kumimoji="1" lang="en-US" altLang="ja-JP" kern="1200" dirty="0" smtClean="0"/>
            </a:p>
            <a:p>
              <a:pPr marL="228600" lvl="1" indent="-228600" algn="l" defTabSz="1066800">
                <a:lnSpc>
                  <a:spcPct val="90000"/>
                </a:lnSpc>
                <a:spcBef>
                  <a:spcPct val="0"/>
                </a:spcBef>
                <a:spcAft>
                  <a:spcPct val="15000"/>
                </a:spcAft>
                <a:buChar char="••"/>
              </a:pPr>
              <a:r>
                <a:rPr kumimoji="1" lang="ja-JP" altLang="en-US" kern="1200" dirty="0" smtClean="0"/>
                <a:t>回収した調査の内容を集計用エクセルに取りまとめる。</a:t>
              </a:r>
              <a:endParaRPr kumimoji="1" lang="en-US" altLang="ja-JP" kern="1200" dirty="0" smtClean="0"/>
            </a:p>
          </p:txBody>
        </p:sp>
        <p:sp>
          <p:nvSpPr>
            <p:cNvPr id="20" name="フリーフォーム 19"/>
            <p:cNvSpPr/>
            <p:nvPr/>
          </p:nvSpPr>
          <p:spPr>
            <a:xfrm>
              <a:off x="353670" y="5071442"/>
              <a:ext cx="948919" cy="1546304"/>
            </a:xfrm>
            <a:custGeom>
              <a:avLst/>
              <a:gdLst>
                <a:gd name="connsiteX0" fmla="*/ 0 w 1801484"/>
                <a:gd name="connsiteY0" fmla="*/ 0 h 743634"/>
                <a:gd name="connsiteX1" fmla="*/ 1429667 w 1801484"/>
                <a:gd name="connsiteY1" fmla="*/ 0 h 743634"/>
                <a:gd name="connsiteX2" fmla="*/ 1801484 w 1801484"/>
                <a:gd name="connsiteY2" fmla="*/ 371817 h 743634"/>
                <a:gd name="connsiteX3" fmla="*/ 1429667 w 1801484"/>
                <a:gd name="connsiteY3" fmla="*/ 743634 h 743634"/>
                <a:gd name="connsiteX4" fmla="*/ 0 w 1801484"/>
                <a:gd name="connsiteY4" fmla="*/ 743634 h 743634"/>
                <a:gd name="connsiteX5" fmla="*/ 371817 w 1801484"/>
                <a:gd name="connsiteY5" fmla="*/ 371817 h 743634"/>
                <a:gd name="connsiteX6" fmla="*/ 0 w 1801484"/>
                <a:gd name="connsiteY6" fmla="*/ 0 h 7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484" h="743634">
                  <a:moveTo>
                    <a:pt x="1801484" y="0"/>
                  </a:moveTo>
                  <a:lnTo>
                    <a:pt x="1801484" y="590152"/>
                  </a:lnTo>
                  <a:lnTo>
                    <a:pt x="900742" y="743634"/>
                  </a:lnTo>
                  <a:lnTo>
                    <a:pt x="0" y="590152"/>
                  </a:lnTo>
                  <a:lnTo>
                    <a:pt x="0" y="0"/>
                  </a:lnTo>
                  <a:lnTo>
                    <a:pt x="900742" y="153482"/>
                  </a:lnTo>
                  <a:lnTo>
                    <a:pt x="1801484" y="0"/>
                  </a:lnTo>
                  <a:close/>
                </a:path>
              </a:pathLst>
            </a:cu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379437" rIns="7620" bIns="379437" numCol="1" spcCol="1270" anchor="ctr" anchorCtr="0">
              <a:noAutofit/>
            </a:bodyPr>
            <a:lstStyle/>
            <a:p>
              <a:pPr lvl="0" algn="ctr" defTabSz="533400">
                <a:lnSpc>
                  <a:spcPct val="90000"/>
                </a:lnSpc>
                <a:spcBef>
                  <a:spcPct val="0"/>
                </a:spcBef>
                <a:spcAft>
                  <a:spcPct val="35000"/>
                </a:spcAft>
              </a:pPr>
              <a:r>
                <a:rPr kumimoji="1" lang="ja-JP" altLang="en-US" sz="1600" kern="1200" dirty="0" smtClean="0">
                  <a:solidFill>
                    <a:schemeClr val="tx1"/>
                  </a:solidFill>
                </a:rPr>
                <a:t>ヒアリング</a:t>
              </a:r>
              <a:endParaRPr kumimoji="1" lang="ja-JP" altLang="en-US" sz="1600" kern="1200" dirty="0">
                <a:solidFill>
                  <a:schemeClr val="tx1"/>
                </a:solidFill>
              </a:endParaRPr>
            </a:p>
          </p:txBody>
        </p:sp>
        <p:sp>
          <p:nvSpPr>
            <p:cNvPr id="21" name="フリーフォーム 20"/>
            <p:cNvSpPr/>
            <p:nvPr/>
          </p:nvSpPr>
          <p:spPr>
            <a:xfrm>
              <a:off x="1368190" y="5263428"/>
              <a:ext cx="7698171" cy="1005097"/>
            </a:xfrm>
            <a:custGeom>
              <a:avLst/>
              <a:gdLst>
                <a:gd name="connsiteX0" fmla="*/ 195165 w 1170964"/>
                <a:gd name="connsiteY0" fmla="*/ 0 h 7313618"/>
                <a:gd name="connsiteX1" fmla="*/ 975799 w 1170964"/>
                <a:gd name="connsiteY1" fmla="*/ 0 h 7313618"/>
                <a:gd name="connsiteX2" fmla="*/ 1170964 w 1170964"/>
                <a:gd name="connsiteY2" fmla="*/ 195165 h 7313618"/>
                <a:gd name="connsiteX3" fmla="*/ 1170964 w 1170964"/>
                <a:gd name="connsiteY3" fmla="*/ 7313618 h 7313618"/>
                <a:gd name="connsiteX4" fmla="*/ 1170964 w 1170964"/>
                <a:gd name="connsiteY4" fmla="*/ 7313618 h 7313618"/>
                <a:gd name="connsiteX5" fmla="*/ 0 w 1170964"/>
                <a:gd name="connsiteY5" fmla="*/ 7313618 h 7313618"/>
                <a:gd name="connsiteX6" fmla="*/ 0 w 1170964"/>
                <a:gd name="connsiteY6" fmla="*/ 7313618 h 7313618"/>
                <a:gd name="connsiteX7" fmla="*/ 0 w 1170964"/>
                <a:gd name="connsiteY7" fmla="*/ 195165 h 7313618"/>
                <a:gd name="connsiteX8" fmla="*/ 195165 w 1170964"/>
                <a:gd name="connsiteY8" fmla="*/ 0 h 73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964" h="7313618">
                  <a:moveTo>
                    <a:pt x="1170964" y="1218963"/>
                  </a:moveTo>
                  <a:lnTo>
                    <a:pt x="1170964" y="6094655"/>
                  </a:lnTo>
                  <a:cubicBezTo>
                    <a:pt x="1170964" y="6767872"/>
                    <a:pt x="1156974" y="7313618"/>
                    <a:pt x="1139717" y="7313618"/>
                  </a:cubicBezTo>
                  <a:lnTo>
                    <a:pt x="0" y="7313618"/>
                  </a:lnTo>
                  <a:lnTo>
                    <a:pt x="0" y="7313618"/>
                  </a:lnTo>
                  <a:lnTo>
                    <a:pt x="0" y="0"/>
                  </a:lnTo>
                  <a:lnTo>
                    <a:pt x="0" y="0"/>
                  </a:lnTo>
                  <a:lnTo>
                    <a:pt x="1139717" y="0"/>
                  </a:lnTo>
                  <a:cubicBezTo>
                    <a:pt x="1156974" y="0"/>
                    <a:pt x="1170964" y="545746"/>
                    <a:pt x="1170964" y="1218963"/>
                  </a:cubicBezTo>
                  <a:close/>
                </a:path>
              </a:pathLst>
            </a:custGeom>
            <a:grpFill/>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402" rIns="72402" bIns="72402" numCol="1" spcCol="1270" anchor="ctr" anchorCtr="0">
              <a:noAutofit/>
            </a:bodyPr>
            <a:lstStyle/>
            <a:p>
              <a:pPr marL="228600" lvl="1" indent="-228600" algn="l" defTabSz="1066800">
                <a:lnSpc>
                  <a:spcPct val="90000"/>
                </a:lnSpc>
                <a:spcBef>
                  <a:spcPct val="0"/>
                </a:spcBef>
                <a:spcAft>
                  <a:spcPct val="15000"/>
                </a:spcAft>
                <a:buChar char="••"/>
              </a:pPr>
              <a:r>
                <a:rPr kumimoji="1" lang="ja-JP" altLang="en-US" kern="1200" dirty="0" smtClean="0"/>
                <a:t>集計結果を基に、実態の確認や今後の方策についてヒアリングを行う。</a:t>
              </a:r>
              <a:endParaRPr kumimoji="1" lang="en-US" altLang="ja-JP" kern="1200" dirty="0" smtClean="0"/>
            </a:p>
          </p:txBody>
        </p:sp>
      </p:grpSp>
      <p:sp>
        <p:nvSpPr>
          <p:cNvPr id="19" name="コンテンツ プレースホルダー 8"/>
          <p:cNvSpPr>
            <a:spLocks noGrp="1"/>
          </p:cNvSpPr>
          <p:nvPr>
            <p:ph idx="1"/>
          </p:nvPr>
        </p:nvSpPr>
        <p:spPr>
          <a:xfrm>
            <a:off x="179263" y="6364828"/>
            <a:ext cx="9405668" cy="493172"/>
          </a:xfrm>
        </p:spPr>
        <p:txBody>
          <a:bodyPr anchor="ctr">
            <a:normAutofit/>
          </a:bodyPr>
          <a:lstStyle/>
          <a:p>
            <a:pPr marL="0" indent="0">
              <a:buNone/>
            </a:pPr>
            <a:r>
              <a:rPr lang="ja-JP" altLang="en-US" sz="2400" dirty="0" smtClean="0">
                <a:solidFill>
                  <a:srgbClr val="FF0000"/>
                </a:solidFill>
                <a:latin typeface="Meiryo UI" panose="020B0604030504040204" pitchFamily="50" charset="-128"/>
                <a:ea typeface="Meiryo UI" panose="020B0604030504040204" pitchFamily="50" charset="-128"/>
              </a:rPr>
              <a:t>詳細については、「医師の勤務実態把握マニュアル」をご確認ください。</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8" name="メモ 1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調査実施の流れ</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85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調査・集計の手順</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41813" y="4439061"/>
            <a:ext cx="2508059" cy="2309464"/>
          </a:xfrm>
          <a:prstGeom prst="rect">
            <a:avLst/>
          </a:prstGeom>
          <a:ln>
            <a:solidFill>
              <a:schemeClr val="tx1">
                <a:lumMod val="50000"/>
                <a:lumOff val="50000"/>
              </a:schemeClr>
            </a:solidFill>
          </a:ln>
        </p:spPr>
      </p:pic>
      <p:sp>
        <p:nvSpPr>
          <p:cNvPr id="7" name="テキスト ボックス 6"/>
          <p:cNvSpPr txBox="1"/>
          <p:nvPr/>
        </p:nvSpPr>
        <p:spPr>
          <a:xfrm>
            <a:off x="74137" y="4403544"/>
            <a:ext cx="2081063"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調査票（エクセル入力用）</a:t>
            </a:r>
            <a:endParaRPr kumimoji="1" lang="ja-JP" altLang="en-US" sz="12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t="4638" b="19630"/>
          <a:stretch/>
        </p:blipFill>
        <p:spPr>
          <a:xfrm>
            <a:off x="141813" y="1050990"/>
            <a:ext cx="2508059" cy="2987610"/>
          </a:xfrm>
          <a:prstGeom prst="rect">
            <a:avLst/>
          </a:prstGeom>
          <a:ln>
            <a:solidFill>
              <a:schemeClr val="tx1">
                <a:lumMod val="50000"/>
                <a:lumOff val="50000"/>
              </a:schemeClr>
            </a:solidFill>
          </a:ln>
        </p:spPr>
      </p:pic>
      <p:sp>
        <p:nvSpPr>
          <p:cNvPr id="11" name="テキスト ボックス 10"/>
          <p:cNvSpPr txBox="1"/>
          <p:nvPr/>
        </p:nvSpPr>
        <p:spPr>
          <a:xfrm>
            <a:off x="74138" y="854904"/>
            <a:ext cx="1837762"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調査票（手書き用）</a:t>
            </a:r>
            <a:endParaRPr kumimoji="1" lang="ja-JP" altLang="en-US" sz="12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4"/>
          <a:stretch>
            <a:fillRect/>
          </a:stretch>
        </p:blipFill>
        <p:spPr>
          <a:xfrm>
            <a:off x="6836346" y="1262188"/>
            <a:ext cx="2233985" cy="3030503"/>
          </a:xfrm>
          <a:prstGeom prst="rect">
            <a:avLst/>
          </a:prstGeom>
          <a:ln>
            <a:solidFill>
              <a:schemeClr val="tx1">
                <a:lumMod val="50000"/>
                <a:lumOff val="50000"/>
              </a:schemeClr>
            </a:solidFill>
          </a:ln>
        </p:spPr>
      </p:pic>
      <p:sp>
        <p:nvSpPr>
          <p:cNvPr id="13" name="テキスト ボックス 12"/>
          <p:cNvSpPr txBox="1"/>
          <p:nvPr/>
        </p:nvSpPr>
        <p:spPr>
          <a:xfrm>
            <a:off x="6609691" y="875869"/>
            <a:ext cx="1203393" cy="276999"/>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集計用エクセル</a:t>
            </a:r>
            <a:endParaRPr kumimoji="1" lang="ja-JP" altLang="en-US" sz="1200" dirty="0">
              <a:latin typeface="Meiryo UI" panose="020B0604030504040204" pitchFamily="50" charset="-128"/>
              <a:ea typeface="Meiryo UI" panose="020B0604030504040204" pitchFamily="50" charset="-128"/>
            </a:endParaRPr>
          </a:p>
        </p:txBody>
      </p:sp>
      <p:sp>
        <p:nvSpPr>
          <p:cNvPr id="14" name="角丸四角形 13"/>
          <p:cNvSpPr/>
          <p:nvPr/>
        </p:nvSpPr>
        <p:spPr>
          <a:xfrm>
            <a:off x="6867009" y="5662905"/>
            <a:ext cx="2949425" cy="801395"/>
          </a:xfrm>
          <a:prstGeom prst="roundRect">
            <a:avLst>
              <a:gd name="adj" fmla="val 110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集計用エクセルは、手書き用とエクセル入力用でシート構成（「入力用</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シート」の有無）のみが異なります。</a:t>
            </a:r>
            <a:endParaRPr kumimoji="1" lang="ja-JP" altLang="en-US" sz="1400" dirty="0">
              <a:latin typeface="Meiryo UI" panose="020B0604030504040204" pitchFamily="50" charset="-128"/>
              <a:ea typeface="Meiryo UI" panose="020B0604030504040204" pitchFamily="50" charset="-128"/>
            </a:endParaRPr>
          </a:p>
        </p:txBody>
      </p:sp>
      <p:sp>
        <p:nvSpPr>
          <p:cNvPr id="17" name="角丸四角形 16"/>
          <p:cNvSpPr/>
          <p:nvPr/>
        </p:nvSpPr>
        <p:spPr>
          <a:xfrm>
            <a:off x="3126417" y="1651000"/>
            <a:ext cx="622031" cy="4517226"/>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調査票を調査対象医師に配布</a:t>
            </a:r>
            <a:endParaRPr kumimoji="1" lang="ja-JP" altLang="en-US" spc="-100" dirty="0">
              <a:latin typeface="Meiryo UI" panose="020B0604030504040204" pitchFamily="50" charset="-128"/>
              <a:ea typeface="Meiryo UI" panose="020B0604030504040204" pitchFamily="50" charset="-128"/>
            </a:endParaRPr>
          </a:p>
        </p:txBody>
      </p:sp>
      <p:cxnSp>
        <p:nvCxnSpPr>
          <p:cNvPr id="19" name="カギ線コネクタ 18"/>
          <p:cNvCxnSpPr>
            <a:stCxn id="10" idx="3"/>
            <a:endCxn id="17" idx="1"/>
          </p:cNvCxnSpPr>
          <p:nvPr/>
        </p:nvCxnSpPr>
        <p:spPr>
          <a:xfrm>
            <a:off x="2649872" y="2544795"/>
            <a:ext cx="476545" cy="136481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6" idx="3"/>
            <a:endCxn id="17" idx="1"/>
          </p:cNvCxnSpPr>
          <p:nvPr/>
        </p:nvCxnSpPr>
        <p:spPr>
          <a:xfrm flipV="1">
            <a:off x="2649872" y="3909613"/>
            <a:ext cx="476545" cy="168418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412671" y="3980850"/>
            <a:ext cx="417102" cy="369332"/>
          </a:xfrm>
          <a:prstGeom prst="rect">
            <a:avLst/>
          </a:prstGeom>
          <a:noFill/>
        </p:spPr>
        <p:txBody>
          <a:bodyPr wrap="none" rtlCol="0">
            <a:spAutoFit/>
          </a:bodyPr>
          <a:lstStyle/>
          <a:p>
            <a:r>
              <a:rPr kumimoji="1" lang="en-US" altLang="ja-JP" u="sng" dirty="0" smtClean="0">
                <a:latin typeface="Meiryo UI" panose="020B0604030504040204" pitchFamily="50" charset="-128"/>
                <a:ea typeface="Meiryo UI" panose="020B0604030504040204" pitchFamily="50" charset="-128"/>
              </a:rPr>
              <a:t>or</a:t>
            </a:r>
            <a:endParaRPr kumimoji="1" lang="ja-JP" altLang="en-US" u="sng"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64865" y="1747383"/>
            <a:ext cx="2553714" cy="3143828"/>
          </a:xfrm>
          <a:prstGeom prst="rect">
            <a:avLst/>
          </a:prstGeom>
          <a:ln>
            <a:solidFill>
              <a:schemeClr val="tx1">
                <a:lumMod val="50000"/>
                <a:lumOff val="50000"/>
              </a:schemeClr>
            </a:solidFill>
          </a:ln>
        </p:spPr>
      </p:pic>
      <p:sp>
        <p:nvSpPr>
          <p:cNvPr id="45" name="角丸四角形 44"/>
          <p:cNvSpPr/>
          <p:nvPr/>
        </p:nvSpPr>
        <p:spPr>
          <a:xfrm>
            <a:off x="4038842" y="2225434"/>
            <a:ext cx="622031" cy="3368358"/>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en-US" altLang="ja-JP" spc="-100" dirty="0" smtClean="0">
                <a:latin typeface="Meiryo UI" panose="020B0604030504040204" pitchFamily="50" charset="-128"/>
                <a:ea typeface="Meiryo UI" panose="020B0604030504040204" pitchFamily="50" charset="-128"/>
              </a:rPr>
              <a:t>1</a:t>
            </a:r>
            <a:r>
              <a:rPr kumimoji="1" lang="ja-JP" altLang="en-US" spc="-100" dirty="0" smtClean="0">
                <a:latin typeface="Meiryo UI" panose="020B0604030504040204" pitchFamily="50" charset="-128"/>
                <a:ea typeface="Meiryo UI" panose="020B0604030504040204" pitchFamily="50" charset="-128"/>
              </a:rPr>
              <a:t>週間調査を実施</a:t>
            </a:r>
            <a:endParaRPr kumimoji="1" lang="ja-JP" altLang="en-US" spc="-100" dirty="0">
              <a:latin typeface="Meiryo UI" panose="020B0604030504040204" pitchFamily="50" charset="-128"/>
              <a:ea typeface="Meiryo UI" panose="020B0604030504040204" pitchFamily="50" charset="-128"/>
            </a:endParaRPr>
          </a:p>
        </p:txBody>
      </p:sp>
      <p:cxnSp>
        <p:nvCxnSpPr>
          <p:cNvPr id="47" name="直線矢印コネクタ 46"/>
          <p:cNvCxnSpPr>
            <a:stCxn id="17" idx="3"/>
            <a:endCxn id="45" idx="1"/>
          </p:cNvCxnSpPr>
          <p:nvPr/>
        </p:nvCxnSpPr>
        <p:spPr>
          <a:xfrm>
            <a:off x="3748448" y="3909613"/>
            <a:ext cx="290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948883" y="2225434"/>
            <a:ext cx="622031" cy="3368358"/>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調査票を回収</a:t>
            </a:r>
            <a:endParaRPr kumimoji="1" lang="ja-JP" altLang="en-US" spc="-100" dirty="0">
              <a:latin typeface="Meiryo UI" panose="020B0604030504040204" pitchFamily="50" charset="-128"/>
              <a:ea typeface="Meiryo UI" panose="020B0604030504040204" pitchFamily="50" charset="-128"/>
            </a:endParaRPr>
          </a:p>
        </p:txBody>
      </p:sp>
      <p:cxnSp>
        <p:nvCxnSpPr>
          <p:cNvPr id="51" name="直線矢印コネクタ 50"/>
          <p:cNvCxnSpPr>
            <a:stCxn id="45" idx="3"/>
            <a:endCxn id="50" idx="1"/>
          </p:cNvCxnSpPr>
          <p:nvPr/>
        </p:nvCxnSpPr>
        <p:spPr>
          <a:xfrm>
            <a:off x="4660873"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570914"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5866814" y="1651000"/>
            <a:ext cx="622031" cy="4517226"/>
          </a:xfrm>
          <a:prstGeom prst="roundRect">
            <a:avLst/>
          </a:prstGeom>
        </p:spPr>
        <p:style>
          <a:lnRef idx="1">
            <a:schemeClr val="accent3"/>
          </a:lnRef>
          <a:fillRef idx="2">
            <a:schemeClr val="accent3"/>
          </a:fillRef>
          <a:effectRef idx="1">
            <a:schemeClr val="accent3"/>
          </a:effectRef>
          <a:fontRef idx="minor">
            <a:schemeClr val="dk1"/>
          </a:fontRef>
        </p:style>
        <p:txBody>
          <a:bodyPr vert="wordArtVertRtl" rtlCol="0" anchor="ctr"/>
          <a:lstStyle/>
          <a:p>
            <a:pPr algn="ctr"/>
            <a:r>
              <a:rPr kumimoji="1" lang="ja-JP" altLang="en-US" spc="-100" dirty="0" smtClean="0">
                <a:latin typeface="Meiryo UI" panose="020B0604030504040204" pitchFamily="50" charset="-128"/>
                <a:ea typeface="Meiryo UI" panose="020B0604030504040204" pitchFamily="50" charset="-128"/>
              </a:rPr>
              <a:t>「集計用エクセル」で集計</a:t>
            </a:r>
            <a:endParaRPr kumimoji="1" lang="ja-JP" altLang="en-US" spc="-100" dirty="0">
              <a:latin typeface="Meiryo UI" panose="020B0604030504040204" pitchFamily="50" charset="-128"/>
              <a:ea typeface="Meiryo UI" panose="020B0604030504040204" pitchFamily="50" charset="-128"/>
            </a:endParaRPr>
          </a:p>
        </p:txBody>
      </p:sp>
      <p:pic>
        <p:nvPicPr>
          <p:cNvPr id="57" name="図 56"/>
          <p:cNvPicPr>
            <a:picLocks noChangeAspect="1"/>
          </p:cNvPicPr>
          <p:nvPr/>
        </p:nvPicPr>
        <p:blipFill>
          <a:blip r:embed="rId6"/>
          <a:stretch>
            <a:fillRect/>
          </a:stretch>
        </p:blipFill>
        <p:spPr>
          <a:xfrm>
            <a:off x="7324188" y="2121027"/>
            <a:ext cx="2440914" cy="3226103"/>
          </a:xfrm>
          <a:prstGeom prst="rect">
            <a:avLst/>
          </a:prstGeom>
          <a:ln>
            <a:solidFill>
              <a:schemeClr val="tx1"/>
            </a:solidFill>
          </a:ln>
        </p:spPr>
      </p:pic>
      <p:cxnSp>
        <p:nvCxnSpPr>
          <p:cNvPr id="59" name="直線矢印コネクタ 58"/>
          <p:cNvCxnSpPr/>
          <p:nvPr/>
        </p:nvCxnSpPr>
        <p:spPr>
          <a:xfrm>
            <a:off x="6488845" y="3909613"/>
            <a:ext cx="288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9241" y="869800"/>
            <a:ext cx="6116577" cy="449570"/>
          </a:xfrm>
          <a:prstGeom prst="rect">
            <a:avLst/>
          </a:prstGeom>
          <a:ln>
            <a:solidFill>
              <a:schemeClr val="bg1">
                <a:lumMod val="50000"/>
              </a:schemeClr>
            </a:solidFill>
          </a:ln>
        </p:spPr>
      </p:pic>
      <p:sp>
        <p:nvSpPr>
          <p:cNvPr id="2" name="角丸四角形 1"/>
          <p:cNvSpPr/>
          <p:nvPr/>
        </p:nvSpPr>
        <p:spPr>
          <a:xfrm>
            <a:off x="250166" y="1392463"/>
            <a:ext cx="9285719" cy="927484"/>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入力方法シート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入力の際の留意事項や入力方法を記載したシートです。</a:t>
            </a:r>
            <a:r>
              <a:rPr kumimoji="1" lang="ja-JP" altLang="en-US" u="sng" dirty="0" smtClean="0">
                <a:solidFill>
                  <a:schemeClr val="tx1"/>
                </a:solidFill>
                <a:latin typeface="Meiryo UI" panose="020B0604030504040204" pitchFamily="50" charset="-128"/>
                <a:ea typeface="Meiryo UI" panose="020B0604030504040204" pitchFamily="50" charset="-128"/>
              </a:rPr>
              <a:t>「集計用エクセル」を使用する際には最初に確認ください。</a:t>
            </a:r>
            <a:endParaRPr kumimoji="1" lang="ja-JP" altLang="en-US" u="sng" dirty="0">
              <a:solidFill>
                <a:schemeClr val="tx1"/>
              </a:solidFill>
              <a:latin typeface="Meiryo UI" panose="020B0604030504040204" pitchFamily="50" charset="-128"/>
              <a:ea typeface="Meiryo UI" panose="020B0604030504040204" pitchFamily="50" charset="-128"/>
            </a:endParaRPr>
          </a:p>
        </p:txBody>
      </p:sp>
      <p:sp>
        <p:nvSpPr>
          <p:cNvPr id="7" name="角丸四角形 6"/>
          <p:cNvSpPr/>
          <p:nvPr/>
        </p:nvSpPr>
        <p:spPr>
          <a:xfrm>
            <a:off x="250167" y="2385721"/>
            <a:ext cx="9285719" cy="915203"/>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集計結果シート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smtClean="0">
                <a:solidFill>
                  <a:schemeClr val="tx1"/>
                </a:solidFill>
                <a:latin typeface="Meiryo UI" panose="020B0604030504040204" pitchFamily="50" charset="-128"/>
                <a:ea typeface="Meiryo UI" panose="020B0604030504040204" pitchFamily="50" charset="-128"/>
              </a:rPr>
              <a:t>(x</a:t>
            </a: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」シートに</a:t>
            </a:r>
            <a:r>
              <a:rPr kumimoji="1" lang="ja-JP" altLang="en-US" dirty="0" smtClean="0">
                <a:solidFill>
                  <a:schemeClr val="tx1"/>
                </a:solidFill>
                <a:latin typeface="Meiryo UI" panose="020B0604030504040204" pitchFamily="50" charset="-128"/>
                <a:ea typeface="Meiryo UI" panose="020B0604030504040204" pitchFamily="50" charset="-128"/>
              </a:rPr>
              <a:t>、入力された内容を自動集計しその結果が表示されるシート</a:t>
            </a:r>
            <a:endParaRPr kumimoji="1" lang="en-US" altLang="ja-JP" dirty="0" smtClean="0">
              <a:solidFill>
                <a:schemeClr val="tx1"/>
              </a:solidFill>
              <a:latin typeface="Meiryo UI" panose="020B0604030504040204" pitchFamily="50" charset="-128"/>
              <a:ea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rPr>
              <a:t>（基本的には全て自動計算されますが、一部</a:t>
            </a:r>
            <a:r>
              <a:rPr kumimoji="1" lang="ja-JP" altLang="en-US" b="1" u="sng" dirty="0" smtClean="0">
                <a:solidFill>
                  <a:schemeClr val="tx1"/>
                </a:solidFill>
                <a:latin typeface="Meiryo UI" panose="020B0604030504040204" pitchFamily="50" charset="-128"/>
                <a:ea typeface="Meiryo UI" panose="020B0604030504040204" pitchFamily="50" charset="-128"/>
              </a:rPr>
              <a:t>入力項目有り</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a:xfrm>
            <a:off x="250166" y="3404706"/>
            <a:ext cx="9285719" cy="944231"/>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グラフシート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「集計</a:t>
            </a:r>
            <a:r>
              <a:rPr kumimoji="1" lang="ja-JP" altLang="en-US" dirty="0" smtClean="0">
                <a:solidFill>
                  <a:schemeClr val="tx1"/>
                </a:solidFill>
                <a:latin typeface="Meiryo UI" panose="020B0604030504040204" pitchFamily="50" charset="-128"/>
                <a:ea typeface="Meiryo UI" panose="020B0604030504040204" pitchFamily="50" charset="-128"/>
              </a:rPr>
              <a:t>結果」シートで</a:t>
            </a:r>
            <a:r>
              <a:rPr kumimoji="1" lang="ja-JP" altLang="en-US" dirty="0" smtClean="0">
                <a:solidFill>
                  <a:schemeClr val="tx1"/>
                </a:solidFill>
                <a:latin typeface="Meiryo UI" panose="020B0604030504040204" pitchFamily="50" charset="-128"/>
                <a:ea typeface="Meiryo UI" panose="020B0604030504040204" pitchFamily="50" charset="-128"/>
              </a:rPr>
              <a:t>自動計算された結果のうち主要なデータについて、自動でグラフ化されます（入力項目なし）</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250166" y="4431589"/>
            <a:ext cx="9285719" cy="746636"/>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記載例シート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a:solidFill>
                  <a:schemeClr val="tx1"/>
                </a:solidFill>
                <a:latin typeface="Meiryo UI" panose="020B0604030504040204" pitchFamily="50" charset="-128"/>
                <a:ea typeface="Meiryo UI" panose="020B0604030504040204" pitchFamily="50" charset="-128"/>
              </a:rPr>
              <a:t>(x</a:t>
            </a: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」シートの記載例</a:t>
            </a:r>
            <a:r>
              <a:rPr kumimoji="1" lang="ja-JP" altLang="en-US" dirty="0" smtClean="0">
                <a:solidFill>
                  <a:schemeClr val="tx1"/>
                </a:solidFill>
                <a:latin typeface="Meiryo UI" panose="020B0604030504040204" pitchFamily="50" charset="-128"/>
                <a:ea typeface="Meiryo UI" panose="020B0604030504040204" pitchFamily="50" charset="-128"/>
              </a:rPr>
              <a:t>です。</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入力項目なし）</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250167" y="5299812"/>
            <a:ext cx="9285719" cy="1449784"/>
          </a:xfrm>
          <a:prstGeom prst="roundRect">
            <a:avLst>
              <a:gd name="adj" fmla="val 126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入力用（</a:t>
            </a:r>
            <a:r>
              <a:rPr kumimoji="1" lang="en-US" altLang="ja-JP" dirty="0" smtClean="0">
                <a:solidFill>
                  <a:schemeClr val="tx1"/>
                </a:solidFill>
                <a:latin typeface="Meiryo UI" panose="020B0604030504040204" pitchFamily="50" charset="-128"/>
                <a:ea typeface="Meiryo UI" panose="020B0604030504040204" pitchFamily="50" charset="-128"/>
              </a:rPr>
              <a:t>x</a:t>
            </a:r>
            <a:r>
              <a:rPr kumimoji="1" lang="ja-JP" altLang="en-US" dirty="0" smtClean="0">
                <a:solidFill>
                  <a:schemeClr val="tx1"/>
                </a:solidFill>
                <a:latin typeface="Meiryo UI" panose="020B0604030504040204" pitchFamily="50" charset="-128"/>
                <a:ea typeface="Meiryo UI" panose="020B0604030504040204" pitchFamily="50" charset="-128"/>
              </a:rPr>
              <a:t>）シート</a:t>
            </a:r>
            <a:r>
              <a:rPr kumimoji="1" lang="en-US" altLang="ja-JP" dirty="0" smtClean="0">
                <a:solidFill>
                  <a:schemeClr val="tx1"/>
                </a:solidFill>
                <a:latin typeface="Meiryo UI" panose="020B0604030504040204" pitchFamily="50" charset="-128"/>
                <a:ea typeface="Meiryo UI" panose="020B0604030504040204" pitchFamily="50" charset="-128"/>
              </a:rPr>
              <a:t>】</a:t>
            </a:r>
          </a:p>
          <a:p>
            <a:r>
              <a:rPr kumimoji="1" lang="ja-JP" altLang="en-US" dirty="0" smtClean="0">
                <a:solidFill>
                  <a:schemeClr val="tx1"/>
                </a:solidFill>
                <a:latin typeface="Meiryo UI" panose="020B0604030504040204" pitchFamily="50" charset="-128"/>
                <a:ea typeface="Meiryo UI" panose="020B0604030504040204" pitchFamily="50" charset="-128"/>
              </a:rPr>
              <a:t>各医師の</a:t>
            </a:r>
            <a:r>
              <a:rPr kumimoji="1" lang="en-US" altLang="ja-JP" dirty="0" smtClean="0">
                <a:solidFill>
                  <a:schemeClr val="tx1"/>
                </a:solidFill>
                <a:latin typeface="Meiryo UI" panose="020B0604030504040204" pitchFamily="50" charset="-128"/>
                <a:ea typeface="Meiryo UI" panose="020B0604030504040204" pitchFamily="50" charset="-128"/>
              </a:rPr>
              <a:t>1</a:t>
            </a:r>
            <a:r>
              <a:rPr kumimoji="1" lang="ja-JP" altLang="en-US" dirty="0" smtClean="0">
                <a:solidFill>
                  <a:schemeClr val="tx1"/>
                </a:solidFill>
                <a:latin typeface="Meiryo UI" panose="020B0604030504040204" pitchFamily="50" charset="-128"/>
                <a:ea typeface="Meiryo UI" panose="020B0604030504040204" pitchFamily="50" charset="-128"/>
              </a:rPr>
              <a:t>週間の勤務実態を入力するシートです。集計用エクセルの</a:t>
            </a:r>
            <a:r>
              <a:rPr kumimoji="1" lang="ja-JP" altLang="en-US" b="1" u="sng" dirty="0" smtClean="0">
                <a:solidFill>
                  <a:schemeClr val="tx1"/>
                </a:solidFill>
                <a:latin typeface="Meiryo UI" panose="020B0604030504040204" pitchFamily="50" charset="-128"/>
                <a:ea typeface="Meiryo UI" panose="020B0604030504040204" pitchFamily="50" charset="-128"/>
              </a:rPr>
              <a:t>手書き用のみ</a:t>
            </a:r>
            <a:r>
              <a:rPr kumimoji="1" lang="ja-JP" altLang="en-US" dirty="0" smtClean="0">
                <a:solidFill>
                  <a:schemeClr val="tx1"/>
                </a:solidFill>
                <a:latin typeface="Meiryo UI" panose="020B0604030504040204" pitchFamily="50" charset="-128"/>
                <a:ea typeface="Meiryo UI" panose="020B0604030504040204" pitchFamily="50" charset="-128"/>
              </a:rPr>
              <a:t>に「</a:t>
            </a:r>
            <a:r>
              <a:rPr kumimoji="1" lang="ja-JP" altLang="en-US" dirty="0">
                <a:solidFill>
                  <a:schemeClr val="tx1"/>
                </a:solidFill>
                <a:latin typeface="Meiryo UI" panose="020B0604030504040204" pitchFamily="50" charset="-128"/>
                <a:ea typeface="Meiryo UI" panose="020B0604030504040204" pitchFamily="50" charset="-128"/>
              </a:rPr>
              <a:t>入力用 </a:t>
            </a:r>
            <a:r>
              <a:rPr kumimoji="1" lang="en-US" altLang="ja-JP" dirty="0" smtClean="0">
                <a:solidFill>
                  <a:schemeClr val="tx1"/>
                </a:solidFill>
                <a:latin typeface="Meiryo UI" panose="020B0604030504040204" pitchFamily="50" charset="-128"/>
                <a:ea typeface="Meiryo UI" panose="020B0604030504040204" pitchFamily="50" charset="-128"/>
              </a:rPr>
              <a:t>(1) </a:t>
            </a:r>
            <a:r>
              <a:rPr kumimoji="1" lang="ja-JP" altLang="en-US" dirty="0" smtClean="0">
                <a:solidFill>
                  <a:schemeClr val="tx1"/>
                </a:solidFill>
                <a:latin typeface="Meiryo UI" panose="020B0604030504040204" pitchFamily="50" charset="-128"/>
                <a:ea typeface="Meiryo UI" panose="020B0604030504040204" pitchFamily="50" charset="-128"/>
              </a:rPr>
              <a:t>」シートがあります。集計の際には対象医師数分シートをコピーしてご使用ください。（</a:t>
            </a:r>
            <a:r>
              <a:rPr kumimoji="1" lang="ja-JP" altLang="en-US" b="1" u="sng" dirty="0" smtClean="0">
                <a:solidFill>
                  <a:schemeClr val="tx1"/>
                </a:solidFill>
                <a:latin typeface="Meiryo UI" panose="020B0604030504040204" pitchFamily="50" charset="-128"/>
                <a:ea typeface="Meiryo UI" panose="020B0604030504040204" pitchFamily="50" charset="-128"/>
              </a:rPr>
              <a:t>入力必須項目有り</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10" name="メモ 9"/>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集計用エクセルの各シートの紹介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985405" y="931385"/>
            <a:ext cx="2600413" cy="338829"/>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585818" y="796707"/>
            <a:ext cx="1851789" cy="338554"/>
          </a:xfrm>
          <a:prstGeom prst="rect">
            <a:avLst/>
          </a:prstGeom>
          <a:noFill/>
        </p:spPr>
        <p:txBody>
          <a:bodyPr wrap="none" rtlCol="0">
            <a:spAutoFit/>
          </a:bodyPr>
          <a:lstStyle/>
          <a:p>
            <a:r>
              <a:rPr kumimoji="1" lang="ja-JP" altLang="en-US" sz="1600" u="sng" dirty="0" smtClean="0">
                <a:latin typeface="Meiryo UI" panose="020B0604030504040204" pitchFamily="50" charset="-128"/>
                <a:ea typeface="Meiryo UI" panose="020B0604030504040204" pitchFamily="50" charset="-128"/>
              </a:rPr>
              <a:t>「入力用 </a:t>
            </a:r>
            <a:r>
              <a:rPr kumimoji="1" lang="en-US" altLang="ja-JP" sz="1600" u="sng" dirty="0" smtClean="0">
                <a:latin typeface="Meiryo UI" panose="020B0604030504040204" pitchFamily="50" charset="-128"/>
                <a:ea typeface="Meiryo UI" panose="020B0604030504040204" pitchFamily="50" charset="-128"/>
              </a:rPr>
              <a:t>(x</a:t>
            </a:r>
            <a:r>
              <a:rPr kumimoji="1" lang="en-US" altLang="ja-JP" sz="1600" u="sng" dirty="0" smtClean="0">
                <a:latin typeface="Meiryo UI" panose="020B0604030504040204" pitchFamily="50" charset="-128"/>
                <a:ea typeface="Meiryo UI" panose="020B0604030504040204" pitchFamily="50" charset="-128"/>
              </a:rPr>
              <a:t>)</a:t>
            </a:r>
            <a:r>
              <a:rPr kumimoji="1" lang="ja-JP" altLang="en-US" sz="1600" u="sng" dirty="0" smtClean="0">
                <a:latin typeface="Meiryo UI" panose="020B0604030504040204" pitchFamily="50" charset="-128"/>
                <a:ea typeface="Meiryo UI" panose="020B0604030504040204" pitchFamily="50" charset="-128"/>
              </a:rPr>
              <a:t>」シート</a:t>
            </a:r>
            <a:endParaRPr kumimoji="1" lang="ja-JP" altLang="en-US" sz="16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508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注意事項</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07434" y="858775"/>
            <a:ext cx="1980030" cy="5882527"/>
          </a:xfrm>
          <a:prstGeom prst="rect">
            <a:avLst/>
          </a:prstGeom>
          <a:ln>
            <a:solidFill>
              <a:schemeClr val="tx1"/>
            </a:solidFill>
          </a:ln>
        </p:spPr>
      </p:pic>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437" y="3230700"/>
            <a:ext cx="7424471" cy="3510602"/>
          </a:xfrm>
          <a:prstGeom prst="rect">
            <a:avLst/>
          </a:prstGeom>
          <a:ln>
            <a:solidFill>
              <a:schemeClr val="tx1"/>
            </a:solidFill>
          </a:ln>
        </p:spPr>
      </p:pic>
      <p:sp>
        <p:nvSpPr>
          <p:cNvPr id="7" name="テキスト ボックス 6"/>
          <p:cNvSpPr txBox="1"/>
          <p:nvPr/>
        </p:nvSpPr>
        <p:spPr>
          <a:xfrm>
            <a:off x="7565909" y="969758"/>
            <a:ext cx="107517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集計結果シート</a:t>
            </a:r>
            <a:endParaRPr kumimoji="1" lang="ja-JP" altLang="en-US" sz="1100" dirty="0">
              <a:latin typeface="Meiryo UI" panose="020B0604030504040204" pitchFamily="50" charset="-128"/>
              <a:ea typeface="Meiryo UI" panose="020B0604030504040204" pitchFamily="50" charset="-128"/>
            </a:endParaRPr>
          </a:p>
        </p:txBody>
      </p:sp>
      <p:sp>
        <p:nvSpPr>
          <p:cNvPr id="8" name="角丸四角形 7"/>
          <p:cNvSpPr/>
          <p:nvPr/>
        </p:nvSpPr>
        <p:spPr>
          <a:xfrm>
            <a:off x="707366" y="6456630"/>
            <a:ext cx="6599208" cy="21240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p:cNvSpPr>
            <a:spLocks noGrp="1"/>
          </p:cNvSpPr>
          <p:nvPr>
            <p:ph idx="1"/>
          </p:nvPr>
        </p:nvSpPr>
        <p:spPr>
          <a:xfrm>
            <a:off x="277095" y="916503"/>
            <a:ext cx="7029479" cy="2012023"/>
          </a:xfrm>
          <a:ln>
            <a:solidFill>
              <a:srgbClr val="FF0000"/>
            </a:solidFill>
          </a:ln>
        </p:spPr>
        <p:txBody>
          <a:bodyPr anchor="ctr">
            <a:normAutofit/>
          </a:bodyPr>
          <a:lstStyle/>
          <a:p>
            <a:pPr marL="0" indent="0">
              <a:buNone/>
            </a:pPr>
            <a:r>
              <a:rPr lang="en-US" altLang="ja-JP" sz="2400" dirty="0" smtClean="0">
                <a:solidFill>
                  <a:srgbClr val="FF0000"/>
                </a:solidFill>
                <a:latin typeface="Meiryo UI" panose="020B0604030504040204" pitchFamily="50" charset="-128"/>
                <a:ea typeface="Meiryo UI" panose="020B0604030504040204" pitchFamily="50" charset="-128"/>
              </a:rPr>
              <a:t>※</a:t>
            </a:r>
            <a:r>
              <a:rPr lang="ja-JP" altLang="en-US" sz="2400" dirty="0" smtClean="0">
                <a:solidFill>
                  <a:srgbClr val="FF0000"/>
                </a:solidFill>
                <a:latin typeface="Meiryo UI" panose="020B0604030504040204" pitchFamily="50" charset="-128"/>
                <a:ea typeface="Meiryo UI" panose="020B0604030504040204" pitchFamily="50" charset="-128"/>
              </a:rPr>
              <a:t>「入力用（</a:t>
            </a:r>
            <a:r>
              <a:rPr lang="en-US" altLang="ja-JP" sz="2400" dirty="0" smtClean="0">
                <a:solidFill>
                  <a:srgbClr val="FF0000"/>
                </a:solidFill>
                <a:latin typeface="Meiryo UI" panose="020B0604030504040204" pitchFamily="50" charset="-128"/>
                <a:ea typeface="Meiryo UI" panose="020B0604030504040204" pitchFamily="50" charset="-128"/>
              </a:rPr>
              <a:t>x</a:t>
            </a:r>
            <a:r>
              <a:rPr lang="ja-JP" altLang="en-US" sz="2400" dirty="0" smtClean="0">
                <a:solidFill>
                  <a:srgbClr val="FF0000"/>
                </a:solidFill>
                <a:latin typeface="Meiryo UI" panose="020B0604030504040204" pitchFamily="50" charset="-128"/>
                <a:ea typeface="Meiryo UI" panose="020B0604030504040204" pitchFamily="50" charset="-128"/>
              </a:rPr>
              <a:t>）」シートの</a:t>
            </a:r>
            <a:r>
              <a:rPr lang="ja-JP" altLang="en-US" sz="2400" dirty="0" smtClean="0">
                <a:solidFill>
                  <a:srgbClr val="FF0000"/>
                </a:solidFill>
                <a:latin typeface="Meiryo UI" panose="020B0604030504040204" pitchFamily="50" charset="-128"/>
                <a:ea typeface="Meiryo UI" panose="020B0604030504040204" pitchFamily="50" charset="-128"/>
              </a:rPr>
              <a:t>名前は変更しないでください。</a:t>
            </a:r>
            <a:endParaRPr lang="en-US" altLang="ja-JP" sz="24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1600" dirty="0" smtClean="0">
                <a:solidFill>
                  <a:srgbClr val="FF0000"/>
                </a:solidFill>
                <a:latin typeface="Meiryo UI" panose="020B0604030504040204" pitchFamily="50" charset="-128"/>
                <a:ea typeface="Meiryo UI" panose="020B0604030504040204" pitchFamily="50" charset="-128"/>
              </a:rPr>
              <a:t>集計の際には、「入力用（</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）」シートをコピーして集計</a:t>
            </a:r>
            <a:r>
              <a:rPr lang="ja-JP" altLang="en-US" sz="1600" dirty="0" smtClean="0">
                <a:solidFill>
                  <a:srgbClr val="FF0000"/>
                </a:solidFill>
                <a:latin typeface="Meiryo UI" panose="020B0604030504040204" pitchFamily="50" charset="-128"/>
                <a:ea typeface="Meiryo UI" panose="020B0604030504040204" pitchFamily="50" charset="-128"/>
              </a:rPr>
              <a:t>しますが、コピーするとシート名の（</a:t>
            </a:r>
            <a:r>
              <a:rPr lang="ja-JP" altLang="en-US" sz="1600" dirty="0">
                <a:solidFill>
                  <a:srgbClr val="FF0000"/>
                </a:solidFill>
                <a:latin typeface="Meiryo UI" panose="020B0604030504040204" pitchFamily="50" charset="-128"/>
                <a:ea typeface="Meiryo UI" panose="020B0604030504040204" pitchFamily="50" charset="-128"/>
              </a:rPr>
              <a:t>）内の</a:t>
            </a:r>
            <a:r>
              <a:rPr lang="ja-JP" altLang="en-US" sz="1600" dirty="0" smtClean="0">
                <a:solidFill>
                  <a:srgbClr val="FF0000"/>
                </a:solidFill>
                <a:latin typeface="Meiryo UI" panose="020B0604030504040204" pitchFamily="50" charset="-128"/>
                <a:ea typeface="Meiryo UI" panose="020B0604030504040204" pitchFamily="50" charset="-128"/>
              </a:rPr>
              <a:t>番号が</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から順番に番号</a:t>
            </a:r>
            <a:r>
              <a:rPr lang="ja-JP" altLang="en-US" sz="1600" dirty="0">
                <a:solidFill>
                  <a:srgbClr val="FF0000"/>
                </a:solidFill>
                <a:latin typeface="Meiryo UI" panose="020B0604030504040204" pitchFamily="50" charset="-128"/>
                <a:ea typeface="Meiryo UI" panose="020B0604030504040204" pitchFamily="50" charset="-128"/>
              </a:rPr>
              <a:t>が自動で振られる</a:t>
            </a:r>
            <a:r>
              <a:rPr lang="ja-JP" altLang="en-US" sz="1600" dirty="0" smtClean="0">
                <a:solidFill>
                  <a:srgbClr val="FF0000"/>
                </a:solidFill>
                <a:latin typeface="Meiryo UI" panose="020B0604030504040204" pitchFamily="50" charset="-128"/>
                <a:ea typeface="Meiryo UI" panose="020B0604030504040204" pitchFamily="50" charset="-128"/>
              </a:rPr>
              <a:t>ので、そのまま変更しないでください。</a:t>
            </a:r>
            <a:endParaRPr lang="en-US" altLang="ja-JP" sz="1600"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sz="1600" dirty="0" smtClean="0">
                <a:solidFill>
                  <a:srgbClr val="FF0000"/>
                </a:solidFill>
                <a:latin typeface="Meiryo UI" panose="020B0604030504040204" pitchFamily="50" charset="-128"/>
                <a:ea typeface="Meiryo UI" panose="020B0604030504040204" pitchFamily="50" charset="-128"/>
              </a:rPr>
              <a:t>シート名は、集計用シートの</a:t>
            </a:r>
            <a:r>
              <a:rPr lang="en-US" altLang="ja-JP" sz="1600" dirty="0" smtClean="0">
                <a:solidFill>
                  <a:srgbClr val="FF0000"/>
                </a:solidFill>
                <a:latin typeface="Meiryo UI" panose="020B0604030504040204" pitchFamily="50" charset="-128"/>
                <a:ea typeface="Meiryo UI" panose="020B0604030504040204" pitchFamily="50" charset="-128"/>
              </a:rPr>
              <a:t>A</a:t>
            </a:r>
            <a:r>
              <a:rPr lang="ja-JP" altLang="en-US" sz="1600" dirty="0" smtClean="0">
                <a:solidFill>
                  <a:srgbClr val="FF0000"/>
                </a:solidFill>
                <a:latin typeface="Meiryo UI" panose="020B0604030504040204" pitchFamily="50" charset="-128"/>
                <a:ea typeface="Meiryo UI" panose="020B0604030504040204" pitchFamily="50" charset="-128"/>
              </a:rPr>
              <a:t>列の集計用</a:t>
            </a:r>
            <a:r>
              <a:rPr lang="en-US" altLang="ja-JP" sz="1600" dirty="0" smtClean="0">
                <a:solidFill>
                  <a:srgbClr val="FF0000"/>
                </a:solidFill>
                <a:latin typeface="Meiryo UI" panose="020B0604030504040204" pitchFamily="50" charset="-128"/>
                <a:ea typeface="Meiryo UI" panose="020B0604030504040204" pitchFamily="50" charset="-128"/>
              </a:rPr>
              <a:t>ID</a:t>
            </a:r>
            <a:r>
              <a:rPr lang="ja-JP" altLang="en-US" sz="1600" dirty="0" smtClean="0">
                <a:solidFill>
                  <a:srgbClr val="FF0000"/>
                </a:solidFill>
                <a:latin typeface="Meiryo UI" panose="020B0604030504040204" pitchFamily="50" charset="-128"/>
                <a:ea typeface="Meiryo UI" panose="020B0604030504040204" pitchFamily="50" charset="-128"/>
              </a:rPr>
              <a:t>と紐付いていますので、シート名を修正すると集計できなくなります。</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0" name="角丸四角形 9"/>
          <p:cNvSpPr/>
          <p:nvPr/>
        </p:nvSpPr>
        <p:spPr>
          <a:xfrm>
            <a:off x="7962240" y="2484408"/>
            <a:ext cx="336372" cy="405254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011" y="3120410"/>
            <a:ext cx="114371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入力用</a:t>
            </a:r>
            <a:r>
              <a:rPr kumimoji="1" lang="en-US" altLang="ja-JP" sz="1100" dirty="0" smtClean="0">
                <a:latin typeface="Meiryo UI" panose="020B0604030504040204" pitchFamily="50" charset="-128"/>
                <a:ea typeface="Meiryo UI" panose="020B0604030504040204" pitchFamily="50" charset="-128"/>
              </a:rPr>
              <a:t>(x)</a:t>
            </a:r>
            <a:r>
              <a:rPr kumimoji="1" lang="ja-JP" altLang="en-US" sz="1100" dirty="0" smtClean="0">
                <a:latin typeface="Meiryo UI" panose="020B0604030504040204" pitchFamily="50" charset="-128"/>
                <a:ea typeface="Meiryo UI" panose="020B0604030504040204" pitchFamily="50" charset="-128"/>
              </a:rPr>
              <a:t>シート</a:t>
            </a:r>
            <a:endParaRPr kumimoji="1" lang="ja-JP" altLang="en-US" sz="1100" dirty="0">
              <a:latin typeface="Meiryo UI" panose="020B0604030504040204" pitchFamily="50" charset="-128"/>
              <a:ea typeface="Meiryo UI" panose="020B0604030504040204" pitchFamily="50" charset="-128"/>
            </a:endParaRPr>
          </a:p>
        </p:txBody>
      </p:sp>
      <p:sp>
        <p:nvSpPr>
          <p:cNvPr id="2" name="二方向矢印 1"/>
          <p:cNvSpPr/>
          <p:nvPr/>
        </p:nvSpPr>
        <p:spPr>
          <a:xfrm rot="10800000">
            <a:off x="6890812" y="5360023"/>
            <a:ext cx="1000665" cy="1000665"/>
          </a:xfrm>
          <a:prstGeom prst="leftUpArrow">
            <a:avLst>
              <a:gd name="adj1" fmla="val 21552"/>
              <a:gd name="adj2" fmla="val 18965"/>
              <a:gd name="adj3" fmla="val 21552"/>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928050" y="5406397"/>
            <a:ext cx="617477" cy="276999"/>
          </a:xfrm>
          <a:prstGeom prst="rect">
            <a:avLst/>
          </a:prstGeom>
          <a:noFill/>
        </p:spPr>
        <p:txBody>
          <a:bodyPr wrap="none" rtlCol="0">
            <a:spAutoFit/>
          </a:bodyPr>
          <a:lstStyle/>
          <a:p>
            <a:r>
              <a:rPr kumimoji="1" lang="ja-JP" altLang="en-US" sz="1200" dirty="0" smtClean="0">
                <a:solidFill>
                  <a:srgbClr val="FF0000"/>
                </a:solidFill>
                <a:latin typeface="Meiryo UI" panose="020B0604030504040204" pitchFamily="50" charset="-128"/>
                <a:ea typeface="Meiryo UI" panose="020B0604030504040204" pitchFamily="50" charset="-128"/>
              </a:rPr>
              <a:t>紐付け</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420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81" y="1615357"/>
            <a:ext cx="9349771" cy="5223593"/>
          </a:xfrm>
          <a:prstGeom prst="rect">
            <a:avLst/>
          </a:prstGeom>
        </p:spPr>
      </p:pic>
      <p:sp>
        <p:nvSpPr>
          <p:cNvPr id="34" name="メモ 33"/>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ja-JP" altLang="en-US" sz="2800" dirty="0">
                <a:solidFill>
                  <a:schemeClr val="tx1"/>
                </a:solidFill>
                <a:latin typeface="Meiryo UI" panose="020B0604030504040204" pitchFamily="50" charset="-128"/>
                <a:ea typeface="Meiryo UI" panose="020B0604030504040204" pitchFamily="50" charset="-128"/>
              </a:rPr>
              <a:t>）シート」の</a:t>
            </a:r>
            <a:r>
              <a:rPr kumimoji="1" lang="ja-JP" altLang="en-US" sz="2800" dirty="0" smtClean="0">
                <a:solidFill>
                  <a:schemeClr val="tx1"/>
                </a:solidFill>
                <a:latin typeface="Meiryo UI" panose="020B0604030504040204" pitchFamily="50" charset="-128"/>
                <a:ea typeface="Meiryo UI" panose="020B0604030504040204" pitchFamily="50" charset="-128"/>
              </a:rPr>
              <a:t>記載方法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219325" y="2620891"/>
            <a:ext cx="7341738" cy="4014568"/>
          </a:xfrm>
          <a:prstGeom prst="rect">
            <a:avLst/>
          </a:prstGeom>
          <a:solidFill>
            <a:srgbClr val="FFFF99">
              <a:alpha val="85098"/>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kumimoji="1" lang="ja-JP" altLang="en-US" sz="2000" b="1" dirty="0" smtClean="0">
                <a:solidFill>
                  <a:srgbClr val="FF0000"/>
                </a:solidFill>
              </a:rPr>
              <a:t>勤務実態記載欄</a:t>
            </a:r>
          </a:p>
          <a:p>
            <a:r>
              <a:rPr kumimoji="1" lang="ja-JP" altLang="en-US" b="1" dirty="0" smtClean="0">
                <a:solidFill>
                  <a:srgbClr val="FF0000"/>
                </a:solidFill>
              </a:rPr>
              <a:t>各時間帯（</a:t>
            </a:r>
            <a:r>
              <a:rPr kumimoji="1" lang="en-US" altLang="ja-JP" b="1" dirty="0" smtClean="0">
                <a:solidFill>
                  <a:srgbClr val="FF0000"/>
                </a:solidFill>
              </a:rPr>
              <a:t>30</a:t>
            </a:r>
            <a:r>
              <a:rPr kumimoji="1" lang="ja-JP" altLang="en-US" b="1" dirty="0" smtClean="0">
                <a:solidFill>
                  <a:srgbClr val="FF0000"/>
                </a:solidFill>
              </a:rPr>
              <a:t>分単位）で行った業務に「</a:t>
            </a:r>
            <a:r>
              <a:rPr kumimoji="1" lang="en-US" altLang="ja-JP" b="1" dirty="0" smtClean="0">
                <a:solidFill>
                  <a:srgbClr val="FF0000"/>
                </a:solidFill>
              </a:rPr>
              <a:t>1</a:t>
            </a:r>
            <a:r>
              <a:rPr kumimoji="1" lang="ja-JP" altLang="en-US" b="1" dirty="0" smtClean="0">
                <a:solidFill>
                  <a:srgbClr val="FF0000"/>
                </a:solidFill>
              </a:rPr>
              <a:t>」（「</a:t>
            </a:r>
            <a:r>
              <a:rPr kumimoji="1" lang="en-US" altLang="ja-JP" b="1" dirty="0" smtClean="0">
                <a:solidFill>
                  <a:srgbClr val="FF0000"/>
                </a:solidFill>
              </a:rPr>
              <a:t>1</a:t>
            </a:r>
            <a:r>
              <a:rPr kumimoji="1" lang="ja-JP" altLang="en-US" b="1" dirty="0" smtClean="0">
                <a:solidFill>
                  <a:srgbClr val="FF0000"/>
                </a:solidFill>
              </a:rPr>
              <a:t>」以外は入力不可）を入力してください。</a:t>
            </a:r>
            <a:endParaRPr kumimoji="1" lang="en-US" altLang="ja-JP" b="1" dirty="0" smtClean="0">
              <a:solidFill>
                <a:srgbClr val="FF0000"/>
              </a:solidFill>
            </a:endParaRPr>
          </a:p>
          <a:p>
            <a:endParaRPr kumimoji="1" lang="en-US" altLang="ja-JP" b="1" dirty="0">
              <a:solidFill>
                <a:srgbClr val="FF0000"/>
              </a:solidFill>
            </a:endParaRPr>
          </a:p>
          <a:p>
            <a:r>
              <a:rPr kumimoji="1" lang="ja-JP" altLang="en-US" b="1" dirty="0" smtClean="0">
                <a:solidFill>
                  <a:srgbClr val="FF0000"/>
                </a:solidFill>
              </a:rPr>
              <a:t>〇手書き調査票を使用する場合は、氏名等の各医師の属性については、表紙に記載欄があります。また、各時間帯で行った業務に「→」を記載してください。（ただし、集計の際に</a:t>
            </a:r>
            <a:r>
              <a:rPr kumimoji="1" lang="ja-JP" altLang="en-US" b="1" dirty="0">
                <a:solidFill>
                  <a:srgbClr val="FF0000"/>
                </a:solidFill>
              </a:rPr>
              <a:t>は、</a:t>
            </a:r>
            <a:r>
              <a:rPr kumimoji="1" lang="ja-JP" altLang="en-US" b="1" dirty="0" smtClean="0">
                <a:solidFill>
                  <a:srgbClr val="FF0000"/>
                </a:solidFill>
              </a:rPr>
              <a:t>集計用エクセル</a:t>
            </a:r>
            <a:r>
              <a:rPr kumimoji="1" lang="ja-JP" altLang="en-US" b="1" dirty="0">
                <a:solidFill>
                  <a:srgbClr val="FF0000"/>
                </a:solidFill>
              </a:rPr>
              <a:t>に「</a:t>
            </a:r>
            <a:r>
              <a:rPr kumimoji="1" lang="ja-JP" altLang="en-US" b="1" dirty="0" smtClean="0">
                <a:solidFill>
                  <a:srgbClr val="FF0000"/>
                </a:solidFill>
              </a:rPr>
              <a:t>→」が記載された部分について「</a:t>
            </a:r>
            <a:r>
              <a:rPr kumimoji="1" lang="en-US" altLang="ja-JP" b="1" dirty="0" smtClean="0">
                <a:solidFill>
                  <a:srgbClr val="FF0000"/>
                </a:solidFill>
              </a:rPr>
              <a:t>1</a:t>
            </a:r>
            <a:r>
              <a:rPr kumimoji="1" lang="ja-JP" altLang="en-US" b="1" dirty="0" smtClean="0">
                <a:solidFill>
                  <a:srgbClr val="FF0000"/>
                </a:solidFill>
              </a:rPr>
              <a:t>」を転記してください。）</a:t>
            </a:r>
            <a:endParaRPr kumimoji="1" lang="ja-JP" altLang="en-US" b="1" dirty="0">
              <a:solidFill>
                <a:srgbClr val="FF0000"/>
              </a:solidFill>
            </a:endParaRPr>
          </a:p>
        </p:txBody>
      </p:sp>
      <p:sp>
        <p:nvSpPr>
          <p:cNvPr id="2" name="角丸四角形 1"/>
          <p:cNvSpPr/>
          <p:nvPr/>
        </p:nvSpPr>
        <p:spPr>
          <a:xfrm>
            <a:off x="956244" y="1743075"/>
            <a:ext cx="8789808" cy="16800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吹き出し 3"/>
          <p:cNvSpPr/>
          <p:nvPr/>
        </p:nvSpPr>
        <p:spPr>
          <a:xfrm>
            <a:off x="2092789" y="998050"/>
            <a:ext cx="638355" cy="596487"/>
          </a:xfrm>
          <a:prstGeom prst="wedgeRectCallout">
            <a:avLst>
              <a:gd name="adj1" fmla="val -1066"/>
              <a:gd name="adj2" fmla="val 614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選択</a:t>
            </a:r>
            <a:endParaRPr kumimoji="1" lang="en-US" altLang="ja-JP" sz="1050" dirty="0" smtClean="0">
              <a:solidFill>
                <a:schemeClr val="tx1"/>
              </a:solidFill>
            </a:endParaRPr>
          </a:p>
          <a:p>
            <a:pPr algn="ctr"/>
            <a:r>
              <a:rPr kumimoji="1" lang="ja-JP" altLang="en-US" sz="1050" dirty="0" smtClean="0">
                <a:solidFill>
                  <a:schemeClr val="tx1"/>
                </a:solidFill>
              </a:rPr>
              <a:t>「男性」</a:t>
            </a:r>
            <a:endParaRPr kumimoji="1" lang="en-US" altLang="ja-JP" sz="1050" dirty="0" smtClean="0">
              <a:solidFill>
                <a:schemeClr val="tx1"/>
              </a:solidFill>
            </a:endParaRPr>
          </a:p>
          <a:p>
            <a:pPr algn="ctr"/>
            <a:r>
              <a:rPr kumimoji="1" lang="ja-JP" altLang="en-US" sz="1050" dirty="0" smtClean="0">
                <a:solidFill>
                  <a:schemeClr val="tx1"/>
                </a:solidFill>
              </a:rPr>
              <a:t>「女性」</a:t>
            </a:r>
            <a:endParaRPr kumimoji="1" lang="en-US" altLang="ja-JP" sz="1050" dirty="0" smtClean="0">
              <a:solidFill>
                <a:schemeClr val="tx1"/>
              </a:solidFill>
            </a:endParaRPr>
          </a:p>
        </p:txBody>
      </p:sp>
      <p:sp>
        <p:nvSpPr>
          <p:cNvPr id="13" name="四角形吹き出し 12"/>
          <p:cNvSpPr/>
          <p:nvPr/>
        </p:nvSpPr>
        <p:spPr>
          <a:xfrm>
            <a:off x="4909774" y="989960"/>
            <a:ext cx="965200" cy="596487"/>
          </a:xfrm>
          <a:prstGeom prst="wedgeRectCallout">
            <a:avLst>
              <a:gd name="adj1" fmla="val 2415"/>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いずれかの「</a:t>
            </a:r>
            <a:r>
              <a:rPr kumimoji="1" lang="ja-JP" altLang="en-US" sz="1050" smtClean="0">
                <a:solidFill>
                  <a:schemeClr val="tx1"/>
                </a:solidFill>
              </a:rPr>
              <a:t>□」を「✔」に変更</a:t>
            </a:r>
            <a:endParaRPr kumimoji="1" lang="en-US" altLang="ja-JP" sz="1050" dirty="0" smtClean="0">
              <a:solidFill>
                <a:schemeClr val="tx1"/>
              </a:solidFill>
            </a:endParaRPr>
          </a:p>
        </p:txBody>
      </p:sp>
      <p:sp>
        <p:nvSpPr>
          <p:cNvPr id="14" name="四角形吹き出し 13"/>
          <p:cNvSpPr/>
          <p:nvPr/>
        </p:nvSpPr>
        <p:spPr>
          <a:xfrm>
            <a:off x="6849460" y="977230"/>
            <a:ext cx="1143000" cy="596487"/>
          </a:xfrm>
          <a:prstGeom prst="wedgeRectCallout">
            <a:avLst>
              <a:gd name="adj1" fmla="val 2415"/>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1"/>
                </a:solidFill>
              </a:rPr>
              <a:t>選択</a:t>
            </a:r>
            <a:endParaRPr kumimoji="1" lang="en-US" altLang="ja-JP" sz="1000" dirty="0" smtClean="0">
              <a:solidFill>
                <a:schemeClr val="tx1"/>
              </a:solidFill>
            </a:endParaRPr>
          </a:p>
          <a:p>
            <a:pPr algn="ctr"/>
            <a:r>
              <a:rPr kumimoji="1" lang="ja-JP" altLang="en-US" sz="1000" dirty="0" smtClean="0">
                <a:solidFill>
                  <a:schemeClr val="tx1"/>
                </a:solidFill>
              </a:rPr>
              <a:t>「適用している」</a:t>
            </a:r>
            <a:endParaRPr kumimoji="1" lang="en-US" altLang="ja-JP" sz="1000" dirty="0" smtClean="0">
              <a:solidFill>
                <a:schemeClr val="tx1"/>
              </a:solidFill>
            </a:endParaRPr>
          </a:p>
          <a:p>
            <a:pPr algn="ctr"/>
            <a:r>
              <a:rPr kumimoji="1" lang="ja-JP" altLang="en-US" sz="1000" dirty="0" smtClean="0">
                <a:solidFill>
                  <a:schemeClr val="tx1"/>
                </a:solidFill>
              </a:rPr>
              <a:t>「適用していない」</a:t>
            </a:r>
            <a:endParaRPr kumimoji="1" lang="en-US" altLang="ja-JP" sz="1000" dirty="0" smtClean="0">
              <a:solidFill>
                <a:schemeClr val="tx1"/>
              </a:solidFill>
            </a:endParaRPr>
          </a:p>
        </p:txBody>
      </p:sp>
      <p:sp>
        <p:nvSpPr>
          <p:cNvPr id="15" name="四角形吹き出し 14"/>
          <p:cNvSpPr/>
          <p:nvPr/>
        </p:nvSpPr>
        <p:spPr>
          <a:xfrm>
            <a:off x="3483492"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6" name="四角形吹き出し 15"/>
          <p:cNvSpPr/>
          <p:nvPr/>
        </p:nvSpPr>
        <p:spPr>
          <a:xfrm>
            <a:off x="2804584" y="1184574"/>
            <a:ext cx="638355" cy="409963"/>
          </a:xfrm>
          <a:prstGeom prst="wedgeRectCallout">
            <a:avLst>
              <a:gd name="adj1" fmla="val -37872"/>
              <a:gd name="adj2" fmla="val 766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西暦で</a:t>
            </a:r>
            <a:endParaRPr kumimoji="1" lang="en-US" altLang="ja-JP" sz="1050" dirty="0" smtClean="0">
              <a:solidFill>
                <a:schemeClr val="tx1"/>
              </a:solidFill>
            </a:endParaRPr>
          </a:p>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8" name="四角形吹き出し 17"/>
          <p:cNvSpPr/>
          <p:nvPr/>
        </p:nvSpPr>
        <p:spPr>
          <a:xfrm>
            <a:off x="6212959" y="1251927"/>
            <a:ext cx="486962" cy="333847"/>
          </a:xfrm>
          <a:prstGeom prst="wedgeRectCallout">
            <a:avLst>
              <a:gd name="adj1" fmla="val -1639"/>
              <a:gd name="adj2" fmla="val 751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19" name="四角形吹き出し 18"/>
          <p:cNvSpPr/>
          <p:nvPr/>
        </p:nvSpPr>
        <p:spPr>
          <a:xfrm>
            <a:off x="8053604" y="1251926"/>
            <a:ext cx="470496"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21" name="角丸四角形 20"/>
          <p:cNvSpPr/>
          <p:nvPr/>
        </p:nvSpPr>
        <p:spPr>
          <a:xfrm>
            <a:off x="435412" y="2073763"/>
            <a:ext cx="1479909" cy="2702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吹き出し 23"/>
          <p:cNvSpPr/>
          <p:nvPr/>
        </p:nvSpPr>
        <p:spPr>
          <a:xfrm>
            <a:off x="36346" y="1007192"/>
            <a:ext cx="1355258" cy="566525"/>
          </a:xfrm>
          <a:prstGeom prst="wedgeRectCallout">
            <a:avLst>
              <a:gd name="adj1" fmla="val 8229"/>
              <a:gd name="adj2" fmla="val 128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50" dirty="0">
                <a:solidFill>
                  <a:sysClr val="windowText" lastClr="000000"/>
                </a:solidFill>
                <a:latin typeface="+mn-ea"/>
              </a:rPr>
              <a:t>「</a:t>
            </a:r>
            <a:r>
              <a:rPr lang="en-US" altLang="ja-JP" sz="1050" dirty="0">
                <a:solidFill>
                  <a:sysClr val="windowText" lastClr="000000"/>
                </a:solidFill>
                <a:latin typeface="+mn-ea"/>
              </a:rPr>
              <a:t>2021/1/1</a:t>
            </a:r>
            <a:r>
              <a:rPr lang="ja-JP" altLang="en-US" sz="1050" dirty="0">
                <a:solidFill>
                  <a:sysClr val="windowText" lastClr="000000"/>
                </a:solidFill>
                <a:latin typeface="+mn-ea"/>
              </a:rPr>
              <a:t>」の形式で入力してください</a:t>
            </a:r>
            <a:r>
              <a:rPr lang="ja-JP" altLang="en-US" sz="1050" dirty="0" smtClean="0">
                <a:solidFill>
                  <a:sysClr val="windowText" lastClr="000000"/>
                </a:solidFill>
                <a:latin typeface="+mn-ea"/>
              </a:rPr>
              <a:t>。</a:t>
            </a:r>
            <a:endParaRPr lang="en-US" altLang="ja-JP" sz="1050" dirty="0" smtClean="0">
              <a:solidFill>
                <a:sysClr val="windowText" lastClr="000000"/>
              </a:solidFill>
              <a:latin typeface="+mn-ea"/>
            </a:endParaRPr>
          </a:p>
          <a:p>
            <a:pPr algn="ctr"/>
            <a:r>
              <a:rPr kumimoji="1" lang="en-US" altLang="ja-JP" sz="900" u="sng" dirty="0" smtClean="0">
                <a:solidFill>
                  <a:sysClr val="windowText" lastClr="000000"/>
                </a:solidFill>
                <a:latin typeface="+mn-ea"/>
              </a:rPr>
              <a:t>2</a:t>
            </a:r>
            <a:r>
              <a:rPr kumimoji="1" lang="ja-JP" altLang="en-US" sz="900" u="sng" dirty="0" smtClean="0">
                <a:solidFill>
                  <a:sysClr val="windowText" lastClr="000000"/>
                </a:solidFill>
                <a:latin typeface="+mn-ea"/>
              </a:rPr>
              <a:t>日目以降は自動で表示</a:t>
            </a:r>
            <a:endParaRPr kumimoji="1" lang="ja-JP" altLang="en-US" sz="800" u="sng" dirty="0">
              <a:solidFill>
                <a:sysClr val="windowText" lastClr="000000"/>
              </a:solidFill>
              <a:latin typeface="+mn-ea"/>
            </a:endParaRPr>
          </a:p>
        </p:txBody>
      </p:sp>
      <p:sp>
        <p:nvSpPr>
          <p:cNvPr id="25" name="角丸四角形 24"/>
          <p:cNvSpPr/>
          <p:nvPr/>
        </p:nvSpPr>
        <p:spPr>
          <a:xfrm>
            <a:off x="3759814" y="2091346"/>
            <a:ext cx="911884" cy="13280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759814" y="2246621"/>
            <a:ext cx="911884" cy="132807"/>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4547321" y="2480974"/>
            <a:ext cx="3976779" cy="609618"/>
          </a:xfrm>
          <a:prstGeom prst="wedgeRectCallout">
            <a:avLst>
              <a:gd name="adj1" fmla="val -57652"/>
              <a:gd name="adj2" fmla="val -568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smtClean="0">
                <a:solidFill>
                  <a:schemeClr val="tx1"/>
                </a:solidFill>
                <a:latin typeface="+mn-ea"/>
              </a:rPr>
              <a:t>いずれかの「□」を「✔」に変更</a:t>
            </a:r>
            <a:endParaRPr kumimoji="1" lang="en-US" altLang="ja-JP" sz="1050" dirty="0" smtClean="0">
              <a:solidFill>
                <a:schemeClr val="tx1"/>
              </a:solidFill>
              <a:latin typeface="+mn-ea"/>
            </a:endParaRPr>
          </a:p>
          <a:p>
            <a:pPr algn="ctr"/>
            <a:r>
              <a:rPr kumimoji="1" lang="ja-JP" altLang="ja-JP" sz="1050" dirty="0">
                <a:solidFill>
                  <a:schemeClr val="dk1"/>
                </a:solidFill>
                <a:latin typeface="+mn-ea"/>
              </a:rPr>
              <a:t>当該勤務先で、予定された業務が</a:t>
            </a:r>
            <a:r>
              <a:rPr kumimoji="1" lang="ja-JP" altLang="en-US" sz="1050" dirty="0">
                <a:solidFill>
                  <a:schemeClr val="dk1"/>
                </a:solidFill>
                <a:latin typeface="+mn-ea"/>
              </a:rPr>
              <a:t>前日からの宿直</a:t>
            </a:r>
            <a:r>
              <a:rPr kumimoji="1" lang="ja-JP" altLang="ja-JP" sz="1050" dirty="0">
                <a:solidFill>
                  <a:schemeClr val="dk1"/>
                </a:solidFill>
                <a:latin typeface="+mn-ea"/>
              </a:rPr>
              <a:t>の業務のみで</a:t>
            </a:r>
            <a:r>
              <a:rPr kumimoji="1" lang="ja-JP" altLang="en-US" sz="1050" dirty="0">
                <a:solidFill>
                  <a:schemeClr val="dk1"/>
                </a:solidFill>
                <a:latin typeface="+mn-ea"/>
              </a:rPr>
              <a:t>、</a:t>
            </a:r>
            <a:r>
              <a:rPr kumimoji="1" lang="ja-JP" altLang="ja-JP" sz="1050" dirty="0">
                <a:solidFill>
                  <a:schemeClr val="dk1"/>
                </a:solidFill>
                <a:latin typeface="+mn-ea"/>
              </a:rPr>
              <a:t>その他予定された業務がない場合は、「なし」としてください</a:t>
            </a:r>
            <a:r>
              <a:rPr kumimoji="1" lang="ja-JP" altLang="ja-JP" sz="1050" dirty="0" smtClean="0">
                <a:solidFill>
                  <a:schemeClr val="dk1"/>
                </a:solidFill>
                <a:latin typeface="+mn-ea"/>
              </a:rPr>
              <a:t>。</a:t>
            </a:r>
            <a:endParaRPr lang="ja-JP" altLang="ja-JP" sz="1050" dirty="0">
              <a:latin typeface="+mn-ea"/>
            </a:endParaRPr>
          </a:p>
        </p:txBody>
      </p:sp>
      <p:sp>
        <p:nvSpPr>
          <p:cNvPr id="30" name="四角形吹き出し 29"/>
          <p:cNvSpPr/>
          <p:nvPr/>
        </p:nvSpPr>
        <p:spPr>
          <a:xfrm>
            <a:off x="8788427" y="869674"/>
            <a:ext cx="1127421" cy="704043"/>
          </a:xfrm>
          <a:prstGeom prst="wedgeRectCallout">
            <a:avLst>
              <a:gd name="adj1" fmla="val 5794"/>
              <a:gd name="adj2" fmla="val 60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50" dirty="0" smtClean="0">
                <a:solidFill>
                  <a:schemeClr val="tx1"/>
                </a:solidFill>
              </a:rPr>
              <a:t>勤務形態が「固定労働時間制」の場合、</a:t>
            </a:r>
            <a:r>
              <a:rPr kumimoji="1" lang="ja-JP" altLang="en-US" sz="1050" dirty="0">
                <a:solidFill>
                  <a:schemeClr val="tx1"/>
                </a:solidFill>
              </a:rPr>
              <a:t>記載</a:t>
            </a:r>
            <a:r>
              <a:rPr kumimoji="1" lang="ja-JP" altLang="en-US" sz="1050" dirty="0" smtClean="0">
                <a:solidFill>
                  <a:schemeClr val="tx1"/>
                </a:solidFill>
              </a:rPr>
              <a:t>してください。</a:t>
            </a:r>
            <a:endParaRPr kumimoji="1" lang="en-US" altLang="ja-JP" sz="1050" dirty="0" smtClean="0">
              <a:solidFill>
                <a:schemeClr val="tx1"/>
              </a:solidFill>
            </a:endParaRPr>
          </a:p>
        </p:txBody>
      </p:sp>
      <p:sp>
        <p:nvSpPr>
          <p:cNvPr id="31" name="正方形/長方形 30"/>
          <p:cNvSpPr/>
          <p:nvPr/>
        </p:nvSpPr>
        <p:spPr>
          <a:xfrm>
            <a:off x="6189009" y="91315"/>
            <a:ext cx="3065387" cy="7454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nSpc>
                <a:spcPts val="1700"/>
              </a:lnSpc>
            </a:pPr>
            <a:r>
              <a:rPr kumimoji="1" lang="ja-JP" altLang="en-US" sz="1100" dirty="0" smtClean="0">
                <a:solidFill>
                  <a:schemeClr val="tx1"/>
                </a:solidFill>
                <a:latin typeface="+mn-ea"/>
              </a:rPr>
              <a:t>　　　　　　と</a:t>
            </a:r>
            <a:r>
              <a:rPr kumimoji="1" lang="ja-JP" altLang="en-US" sz="1100" b="1" dirty="0">
                <a:solidFill>
                  <a:schemeClr val="tx1"/>
                </a:solidFill>
                <a:latin typeface="+mn-ea"/>
              </a:rPr>
              <a:t>「勤務実態記載欄</a:t>
            </a:r>
            <a:r>
              <a:rPr kumimoji="1" lang="ja-JP" altLang="en-US" sz="1100" b="1" dirty="0" smtClean="0">
                <a:solidFill>
                  <a:schemeClr val="tx1"/>
                </a:solidFill>
                <a:latin typeface="+mn-ea"/>
              </a:rPr>
              <a:t>」</a:t>
            </a:r>
            <a:r>
              <a:rPr kumimoji="1" lang="ja-JP" altLang="en-US" sz="1100" dirty="0" smtClean="0">
                <a:solidFill>
                  <a:schemeClr val="tx1"/>
                </a:solidFill>
                <a:latin typeface="+mn-ea"/>
              </a:rPr>
              <a:t>が記載項目です。</a:t>
            </a:r>
            <a:r>
              <a:rPr kumimoji="1" lang="en-US" altLang="ja-JP" sz="1100" dirty="0" smtClean="0">
                <a:solidFill>
                  <a:srgbClr val="FF0000"/>
                </a:solidFill>
                <a:latin typeface="+mn-ea"/>
              </a:rPr>
              <a:t>※</a:t>
            </a:r>
            <a:r>
              <a:rPr kumimoji="1" lang="ja-JP" altLang="en-US" sz="1100" dirty="0" smtClean="0">
                <a:solidFill>
                  <a:srgbClr val="FF0000"/>
                </a:solidFill>
                <a:latin typeface="+mn-ea"/>
              </a:rPr>
              <a:t>は、集計結果に影響するので、記載漏れのないよう入力してください。</a:t>
            </a:r>
            <a:endParaRPr kumimoji="1" lang="en-US" altLang="ja-JP" sz="1100" dirty="0">
              <a:solidFill>
                <a:srgbClr val="FF0000"/>
              </a:solidFill>
              <a:latin typeface="+mn-ea"/>
            </a:endParaRPr>
          </a:p>
        </p:txBody>
      </p:sp>
      <p:sp>
        <p:nvSpPr>
          <p:cNvPr id="28" name="正方形/長方形 27"/>
          <p:cNvSpPr/>
          <p:nvPr/>
        </p:nvSpPr>
        <p:spPr>
          <a:xfrm>
            <a:off x="6295773" y="127162"/>
            <a:ext cx="807884" cy="218359"/>
          </a:xfrm>
          <a:prstGeom prst="rect">
            <a:avLst/>
          </a:prstGeom>
          <a:solidFill>
            <a:srgbClr val="FFFF99">
              <a:alpha val="85098"/>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r>
              <a:rPr kumimoji="1" lang="ja-JP" altLang="en-US" sz="1100" b="1" dirty="0" smtClean="0">
                <a:solidFill>
                  <a:schemeClr val="tx1"/>
                </a:solidFill>
              </a:rPr>
              <a:t>黄色のセル</a:t>
            </a:r>
            <a:endParaRPr kumimoji="1" lang="ja-JP" altLang="en-US" sz="1100" b="1" dirty="0">
              <a:solidFill>
                <a:schemeClr val="tx1"/>
              </a:solidFill>
            </a:endParaRPr>
          </a:p>
        </p:txBody>
      </p:sp>
      <p:sp>
        <p:nvSpPr>
          <p:cNvPr id="29" name="テキスト ボックス 28"/>
          <p:cNvSpPr txBox="1"/>
          <p:nvPr/>
        </p:nvSpPr>
        <p:spPr>
          <a:xfrm>
            <a:off x="5628066" y="913053"/>
            <a:ext cx="325730" cy="261610"/>
          </a:xfrm>
          <a:prstGeom prst="rect">
            <a:avLst/>
          </a:prstGeom>
          <a:noFill/>
        </p:spPr>
        <p:txBody>
          <a:bodyPr wrap="none" rtlCol="0">
            <a:spAutoFit/>
          </a:bodyPr>
          <a:lstStyle/>
          <a:p>
            <a:r>
              <a:rPr kumimoji="1" lang="en-US" altLang="ja-JP" sz="1100" b="1" dirty="0" smtClean="0">
                <a:solidFill>
                  <a:srgbClr val="FF0000"/>
                </a:solidFill>
                <a:latin typeface="Meiryo UI" panose="020B0604030504040204" pitchFamily="50" charset="-128"/>
                <a:ea typeface="Meiryo UI" panose="020B0604030504040204" pitchFamily="50" charset="-128"/>
              </a:rPr>
              <a: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718075" y="947392"/>
            <a:ext cx="325730" cy="261610"/>
          </a:xfrm>
          <a:prstGeom prst="rect">
            <a:avLst/>
          </a:prstGeom>
          <a:noFill/>
        </p:spPr>
        <p:txBody>
          <a:bodyPr wrap="none" rtlCol="0">
            <a:spAutoFit/>
          </a:bodyPr>
          <a:lstStyle/>
          <a:p>
            <a:r>
              <a:rPr kumimoji="1" lang="en-US" altLang="ja-JP" sz="1100" b="1" dirty="0" smtClean="0">
                <a:solidFill>
                  <a:srgbClr val="FF0000"/>
                </a:solidFill>
                <a:latin typeface="Meiryo UI" panose="020B0604030504040204" pitchFamily="50" charset="-128"/>
                <a:ea typeface="Meiryo UI" panose="020B0604030504040204" pitchFamily="50" charset="-128"/>
              </a:rPr>
              <a: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33" name="四角形吹き出し 32"/>
          <p:cNvSpPr/>
          <p:nvPr/>
        </p:nvSpPr>
        <p:spPr>
          <a:xfrm>
            <a:off x="1463493"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
        <p:nvSpPr>
          <p:cNvPr id="35" name="四角形吹き出し 34"/>
          <p:cNvSpPr/>
          <p:nvPr/>
        </p:nvSpPr>
        <p:spPr>
          <a:xfrm>
            <a:off x="4266000" y="1252600"/>
            <a:ext cx="451828" cy="333847"/>
          </a:xfrm>
          <a:prstGeom prst="wedgeRectCallout">
            <a:avLst>
              <a:gd name="adj1" fmla="val 2415"/>
              <a:gd name="adj2" fmla="val 777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smtClean="0">
                <a:solidFill>
                  <a:schemeClr val="tx1"/>
                </a:solidFill>
              </a:rPr>
              <a:t>記載</a:t>
            </a:r>
            <a:endParaRPr kumimoji="1" lang="en-US" altLang="ja-JP" sz="1050" dirty="0" smtClean="0">
              <a:solidFill>
                <a:schemeClr val="tx1"/>
              </a:solidFill>
            </a:endParaRPr>
          </a:p>
        </p:txBody>
      </p:sp>
    </p:spTree>
    <p:extLst>
      <p:ext uri="{BB962C8B-B14F-4D97-AF65-F5344CB8AC3E}">
        <p14:creationId xmlns:p14="http://schemas.microsoft.com/office/powerpoint/2010/main" val="2347752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437" y="1799551"/>
            <a:ext cx="8164363" cy="4180753"/>
          </a:xfrm>
          <a:prstGeom prst="rect">
            <a:avLst/>
          </a:prstGeom>
        </p:spPr>
      </p:pic>
      <p:sp>
        <p:nvSpPr>
          <p:cNvPr id="28" name="メモ 27"/>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a:solidFill>
                  <a:schemeClr val="tx1"/>
                </a:solidFill>
                <a:latin typeface="Meiryo UI" panose="020B0604030504040204" pitchFamily="50" charset="-128"/>
                <a:ea typeface="Meiryo UI" panose="020B0604030504040204" pitchFamily="50" charset="-128"/>
              </a:rPr>
              <a:t>「入力用 </a:t>
            </a:r>
            <a:r>
              <a:rPr kumimoji="1" lang="en-US" altLang="ja-JP" sz="2800" dirty="0">
                <a:solidFill>
                  <a:schemeClr val="tx1"/>
                </a:solidFill>
                <a:latin typeface="Meiryo UI" panose="020B0604030504040204" pitchFamily="50" charset="-128"/>
                <a:ea typeface="Meiryo UI" panose="020B0604030504040204" pitchFamily="50" charset="-128"/>
              </a:rPr>
              <a:t>(x</a:t>
            </a:r>
            <a:r>
              <a:rPr kumimoji="1" lang="en-US" altLang="ja-JP" sz="2800" dirty="0" smtClean="0">
                <a:solidFill>
                  <a:schemeClr val="tx1"/>
                </a:solidFill>
                <a:latin typeface="Meiryo UI" panose="020B0604030504040204" pitchFamily="50" charset="-128"/>
                <a:ea typeface="Meiryo UI" panose="020B0604030504040204" pitchFamily="50" charset="-128"/>
              </a:rPr>
              <a:t>)</a:t>
            </a:r>
            <a:r>
              <a:rPr kumimoji="1" lang="ja-JP" altLang="en-US" sz="2800" dirty="0" smtClean="0">
                <a:solidFill>
                  <a:schemeClr val="tx1"/>
                </a:solidFill>
                <a:latin typeface="Meiryo UI" panose="020B0604030504040204" pitchFamily="50" charset="-128"/>
                <a:ea typeface="Meiryo UI" panose="020B0604030504040204" pitchFamily="50" charset="-128"/>
              </a:rPr>
              <a:t>」シートの</a:t>
            </a:r>
            <a:r>
              <a:rPr kumimoji="1" lang="ja-JP" altLang="en-US" sz="2800" dirty="0" smtClean="0">
                <a:solidFill>
                  <a:schemeClr val="tx1"/>
                </a:solidFill>
                <a:latin typeface="Meiryo UI" panose="020B0604030504040204" pitchFamily="50" charset="-128"/>
                <a:ea typeface="Meiryo UI" panose="020B0604030504040204" pitchFamily="50" charset="-128"/>
              </a:rPr>
              <a:t>記載例</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30" name="コンテンツ プレースホルダー 2"/>
          <p:cNvSpPr txBox="1">
            <a:spLocks/>
          </p:cNvSpPr>
          <p:nvPr/>
        </p:nvSpPr>
        <p:spPr>
          <a:xfrm>
            <a:off x="336430" y="1055051"/>
            <a:ext cx="9233678" cy="414068"/>
          </a:xfrm>
          <a:prstGeom prst="rect">
            <a:avLst/>
          </a:prstGeom>
          <a:solidFill>
            <a:schemeClr val="bg1">
              <a:lumMod val="95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smtClean="0">
                <a:latin typeface="Meiryo UI" panose="020B0604030504040204" pitchFamily="50" charset="-128"/>
                <a:ea typeface="Meiryo UI" panose="020B0604030504040204" pitchFamily="50" charset="-128"/>
              </a:rPr>
              <a:t>各時間帯</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分単位</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で該当する業務について、「</a:t>
            </a:r>
            <a:r>
              <a:rPr lang="en-US" altLang="ja-JP" sz="1800" dirty="0" smtClean="0">
                <a:latin typeface="Meiryo UI" panose="020B0604030504040204" pitchFamily="50" charset="-128"/>
                <a:ea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rPr>
              <a:t>」を入力して下さい。（「</a:t>
            </a:r>
            <a:r>
              <a:rPr lang="en-US" altLang="ja-JP" sz="1800" dirty="0" smtClean="0">
                <a:latin typeface="Meiryo UI" panose="020B0604030504040204" pitchFamily="50" charset="-128"/>
                <a:ea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rPr>
              <a:t>」以外の入力不可）</a:t>
            </a:r>
            <a:endParaRPr lang="en-US" altLang="ja-JP" sz="1800" dirty="0" smtClean="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3" cstate="email">
            <a:extLst>
              <a:ext uri="{28A0092B-C50C-407E-A947-70E740481C1C}">
                <a14:useLocalDpi xmlns:a14="http://schemas.microsoft.com/office/drawing/2010/main"/>
              </a:ext>
            </a:extLst>
          </a:blip>
          <a:srcRect r="51797"/>
          <a:stretch/>
        </p:blipFill>
        <p:spPr>
          <a:xfrm>
            <a:off x="8385041" y="2152650"/>
            <a:ext cx="1463809" cy="3827654"/>
          </a:xfrm>
          <a:prstGeom prst="rect">
            <a:avLst/>
          </a:prstGeom>
        </p:spPr>
      </p:pic>
      <p:sp>
        <p:nvSpPr>
          <p:cNvPr id="31" name="角丸四角形吹き出し 30"/>
          <p:cNvSpPr/>
          <p:nvPr/>
        </p:nvSpPr>
        <p:spPr>
          <a:xfrm>
            <a:off x="6818724" y="6078255"/>
            <a:ext cx="2678959" cy="464961"/>
          </a:xfrm>
          <a:prstGeom prst="wedgeRoundRectCallout">
            <a:avLst>
              <a:gd name="adj1" fmla="val 5401"/>
              <a:gd name="adj2" fmla="val -86474"/>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これより右は、集計用の欄になりますので入力は不要（変更できないようにロックがかかっております）</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938852" y="259594"/>
            <a:ext cx="226215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dirty="0" smtClean="0"/>
              <a:t>エクセル入力の場合</a:t>
            </a:r>
            <a:endParaRPr kumimoji="1" lang="ja-JP" altLang="en-US" dirty="0"/>
          </a:p>
        </p:txBody>
      </p:sp>
      <p:sp>
        <p:nvSpPr>
          <p:cNvPr id="9" name="正方形/長方形 8"/>
          <p:cNvSpPr/>
          <p:nvPr/>
        </p:nvSpPr>
        <p:spPr>
          <a:xfrm>
            <a:off x="2729455" y="6249447"/>
            <a:ext cx="3340476" cy="52358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nSpc>
                <a:spcPts val="1700"/>
              </a:lnSpc>
            </a:pPr>
            <a:r>
              <a:rPr kumimoji="1" lang="ja-JP" altLang="en-US" sz="1100" dirty="0" smtClean="0">
                <a:solidFill>
                  <a:srgbClr val="FF0000"/>
                </a:solidFill>
                <a:latin typeface="+mn-ea"/>
              </a:rPr>
              <a:t>赤字がある場合は、集計が適切に出来ないので、記載内容を再度ご確認ください。</a:t>
            </a:r>
            <a:endParaRPr kumimoji="1" lang="en-US" altLang="ja-JP" sz="1100" dirty="0">
              <a:solidFill>
                <a:srgbClr val="FF0000"/>
              </a:solidFill>
              <a:latin typeface="+mn-ea"/>
            </a:endParaRPr>
          </a:p>
        </p:txBody>
      </p:sp>
    </p:spTree>
    <p:extLst>
      <p:ext uri="{BB962C8B-B14F-4D97-AF65-F5344CB8AC3E}">
        <p14:creationId xmlns:p14="http://schemas.microsoft.com/office/powerpoint/2010/main" val="190508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1132331" y="6055997"/>
            <a:ext cx="6086609" cy="657313"/>
          </a:xfrm>
          <a:prstGeom prst="rect">
            <a:avLst/>
          </a:prstGeom>
        </p:spPr>
      </p:pic>
      <p:pic>
        <p:nvPicPr>
          <p:cNvPr id="28" name="図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6220" y="1195196"/>
            <a:ext cx="2324960" cy="2338022"/>
          </a:xfrm>
          <a:prstGeom prst="rect">
            <a:avLst/>
          </a:prstGeom>
          <a:ln>
            <a:solidFill>
              <a:schemeClr val="tx1"/>
            </a:solidFill>
          </a:ln>
        </p:spPr>
      </p:pic>
      <p:pic>
        <p:nvPicPr>
          <p:cNvPr id="15" name="図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125" y="1198811"/>
            <a:ext cx="2477383" cy="2117540"/>
          </a:xfrm>
          <a:prstGeom prst="rect">
            <a:avLst/>
          </a:prstGeom>
          <a:ln>
            <a:solidFill>
              <a:schemeClr val="tx1"/>
            </a:solidFill>
          </a:ln>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610" y="3934442"/>
            <a:ext cx="1906963" cy="1969654"/>
          </a:xfrm>
          <a:prstGeom prst="rect">
            <a:avLst/>
          </a:prstGeom>
          <a:ln>
            <a:solidFill>
              <a:schemeClr val="tx1"/>
            </a:solidFill>
          </a:ln>
        </p:spPr>
      </p:pic>
      <p:sp>
        <p:nvSpPr>
          <p:cNvPr id="14" name="右矢印 13"/>
          <p:cNvSpPr/>
          <p:nvPr/>
        </p:nvSpPr>
        <p:spPr>
          <a:xfrm>
            <a:off x="6294529" y="1942846"/>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9851" y="1185093"/>
            <a:ext cx="2915366" cy="1877435"/>
          </a:xfrm>
          <a:prstGeom prst="rect">
            <a:avLst/>
          </a:prstGeom>
          <a:ln>
            <a:solidFill>
              <a:schemeClr val="tx1"/>
            </a:solidFill>
          </a:ln>
        </p:spPr>
      </p:pic>
      <p:sp>
        <p:nvSpPr>
          <p:cNvPr id="9" name="角丸四角形吹き出し 8"/>
          <p:cNvSpPr/>
          <p:nvPr/>
        </p:nvSpPr>
        <p:spPr>
          <a:xfrm>
            <a:off x="93745" y="3142264"/>
            <a:ext cx="3019244" cy="418352"/>
          </a:xfrm>
          <a:prstGeom prst="wedgeRoundRectCallout">
            <a:avLst>
              <a:gd name="adj1" fmla="val 11821"/>
              <a:gd name="adj2" fmla="val -105979"/>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各医師から回収した調査票の「入力用（</a:t>
            </a:r>
            <a:r>
              <a:rPr kumimoji="1" lang="en-US" altLang="ja-JP" sz="1100" b="1" dirty="0" smtClean="0">
                <a:solidFill>
                  <a:schemeClr val="tx1"/>
                </a:solidFill>
              </a:rPr>
              <a:t>1</a:t>
            </a:r>
            <a:r>
              <a:rPr kumimoji="1" lang="ja-JP" altLang="en-US" sz="1100" b="1" dirty="0" smtClean="0">
                <a:solidFill>
                  <a:schemeClr val="tx1"/>
                </a:solidFill>
              </a:rPr>
              <a:t>）」シートを</a:t>
            </a:r>
            <a:r>
              <a:rPr kumimoji="1" lang="ja-JP" altLang="en-US" sz="1100" b="1" dirty="0" smtClean="0">
                <a:solidFill>
                  <a:schemeClr val="tx1"/>
                </a:solidFill>
              </a:rPr>
              <a:t>コピーする</a:t>
            </a:r>
            <a:endParaRPr kumimoji="1" lang="ja-JP" altLang="en-US" sz="1100" b="1" dirty="0">
              <a:solidFill>
                <a:schemeClr val="tx1"/>
              </a:solidFill>
            </a:endParaRPr>
          </a:p>
        </p:txBody>
      </p:sp>
      <p:sp>
        <p:nvSpPr>
          <p:cNvPr id="12" name="メモ 11"/>
          <p:cNvSpPr/>
          <p:nvPr/>
        </p:nvSpPr>
        <p:spPr>
          <a:xfrm>
            <a:off x="141437" y="163902"/>
            <a:ext cx="9623665" cy="560717"/>
          </a:xfrm>
          <a:prstGeom prst="foldedCorner">
            <a:avLst>
              <a:gd name="adj" fmla="val 38029"/>
            </a:avLst>
          </a:prstGeom>
          <a:gradFill flip="none" rotWithShape="1">
            <a:gsLst>
              <a:gs pos="0">
                <a:schemeClr val="accent3">
                  <a:tint val="66000"/>
                  <a:satMod val="160000"/>
                </a:schemeClr>
              </a:gs>
              <a:gs pos="50000">
                <a:schemeClr val="accent3">
                  <a:tint val="44500"/>
                  <a:satMod val="160000"/>
                </a:schemeClr>
              </a:gs>
              <a:gs pos="100000">
                <a:srgbClr val="F9F9F9"/>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tIns="252000"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集計</a:t>
            </a:r>
            <a:r>
              <a:rPr kumimoji="1" lang="ja-JP" altLang="en-US" sz="2800" dirty="0">
                <a:solidFill>
                  <a:schemeClr val="tx1"/>
                </a:solidFill>
                <a:latin typeface="Meiryo UI" panose="020B0604030504040204" pitchFamily="50" charset="-128"/>
                <a:ea typeface="Meiryo UI" panose="020B0604030504040204" pitchFamily="50" charset="-128"/>
              </a:rPr>
              <a:t>方法</a:t>
            </a:r>
            <a:endParaRPr kumimoji="1" lang="ja-JP" altLang="en-US" sz="2800" b="1" i="1" dirty="0">
              <a:solidFill>
                <a:schemeClr val="tx1"/>
              </a:solidFill>
              <a:latin typeface="Meiryo UI" panose="020B0604030504040204" pitchFamily="50" charset="-128"/>
              <a:ea typeface="Meiryo UI" panose="020B0604030504040204" pitchFamily="50" charset="-128"/>
            </a:endParaRPr>
          </a:p>
        </p:txBody>
      </p:sp>
      <p:sp>
        <p:nvSpPr>
          <p:cNvPr id="13" name="右矢印 12"/>
          <p:cNvSpPr/>
          <p:nvPr/>
        </p:nvSpPr>
        <p:spPr>
          <a:xfrm>
            <a:off x="2960691" y="1957690"/>
            <a:ext cx="533400"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3181" y="1213083"/>
            <a:ext cx="183776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調査票（エクセル入力用）</a:t>
            </a:r>
            <a:endParaRPr kumimoji="1"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750918" y="838046"/>
            <a:ext cx="3093694"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３．対象医師全員分を集計用ファイル</a:t>
            </a:r>
            <a:r>
              <a:rPr lang="ja-JP" altLang="en-US" dirty="0" smtClean="0"/>
              <a:t>に貼付</a:t>
            </a:r>
            <a:endParaRPr lang="ja-JP" altLang="en-US" dirty="0"/>
          </a:p>
        </p:txBody>
      </p:sp>
      <p:sp>
        <p:nvSpPr>
          <p:cNvPr id="19" name="角丸四角形 18"/>
          <p:cNvSpPr/>
          <p:nvPr/>
        </p:nvSpPr>
        <p:spPr>
          <a:xfrm>
            <a:off x="6827929" y="2764555"/>
            <a:ext cx="2868521" cy="21665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784340" y="3103257"/>
            <a:ext cx="3078480" cy="731900"/>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rgbClr val="FF0000"/>
                </a:solidFill>
              </a:rPr>
              <a:t>各医師の「</a:t>
            </a:r>
            <a:r>
              <a:rPr kumimoji="1" lang="ja-JP" altLang="en-US" sz="1100" dirty="0" smtClean="0">
                <a:solidFill>
                  <a:srgbClr val="FF0000"/>
                </a:solidFill>
              </a:rPr>
              <a:t>入力用</a:t>
            </a:r>
            <a:r>
              <a:rPr kumimoji="1" lang="en-US" altLang="ja-JP" sz="1100" dirty="0" smtClean="0">
                <a:solidFill>
                  <a:srgbClr val="FF0000"/>
                </a:solidFill>
              </a:rPr>
              <a:t>(1)</a:t>
            </a:r>
            <a:r>
              <a:rPr kumimoji="1" lang="ja-JP" altLang="en-US" sz="1100" dirty="0" smtClean="0">
                <a:solidFill>
                  <a:srgbClr val="FF0000"/>
                </a:solidFill>
              </a:rPr>
              <a:t>」シートを</a:t>
            </a:r>
            <a:r>
              <a:rPr kumimoji="1" lang="ja-JP" altLang="en-US" sz="1100" dirty="0" smtClean="0">
                <a:solidFill>
                  <a:srgbClr val="FF0000"/>
                </a:solidFill>
              </a:rPr>
              <a:t>集計用エクセルに貼り付けると「</a:t>
            </a:r>
            <a:r>
              <a:rPr kumimoji="1" lang="ja-JP" altLang="en-US" sz="1100" dirty="0" smtClean="0">
                <a:solidFill>
                  <a:srgbClr val="FF0000"/>
                </a:solidFill>
              </a:rPr>
              <a:t>入力用</a:t>
            </a:r>
            <a:r>
              <a:rPr kumimoji="1" lang="en-US" altLang="ja-JP" sz="1100" dirty="0" smtClean="0">
                <a:solidFill>
                  <a:srgbClr val="FF0000"/>
                </a:solidFill>
              </a:rPr>
              <a:t>(2)</a:t>
            </a:r>
            <a:r>
              <a:rPr kumimoji="1" lang="ja-JP" altLang="en-US" sz="1100" dirty="0" smtClean="0">
                <a:solidFill>
                  <a:srgbClr val="FF0000"/>
                </a:solidFill>
              </a:rPr>
              <a:t>」</a:t>
            </a:r>
            <a:r>
              <a:rPr kumimoji="1" lang="ja-JP" altLang="en-US" sz="1100" dirty="0" smtClean="0">
                <a:solidFill>
                  <a:srgbClr val="FF0000"/>
                </a:solidFill>
              </a:rPr>
              <a:t>・・と番号が自動で振られますが、シート名はそのまま変更しないでください。</a:t>
            </a:r>
            <a:endParaRPr kumimoji="1" lang="ja-JP" altLang="en-US" sz="1100" dirty="0">
              <a:solidFill>
                <a:srgbClr val="FF0000"/>
              </a:solidFill>
            </a:endParaRPr>
          </a:p>
        </p:txBody>
      </p:sp>
      <p:sp>
        <p:nvSpPr>
          <p:cNvPr id="20" name="右矢印 19"/>
          <p:cNvSpPr/>
          <p:nvPr/>
        </p:nvSpPr>
        <p:spPr>
          <a:xfrm>
            <a:off x="105729" y="4624820"/>
            <a:ext cx="446597" cy="8001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561962" y="6237308"/>
            <a:ext cx="569344" cy="18115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7306575" y="6068856"/>
            <a:ext cx="2458528" cy="659263"/>
          </a:xfrm>
          <a:prstGeom prst="wedgeRectCallout">
            <a:avLst>
              <a:gd name="adj1" fmla="val -56325"/>
              <a:gd name="adj2" fmla="val -12191"/>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シートをコピーしても計算が自動でされない場合は</a:t>
            </a:r>
            <a:r>
              <a:rPr kumimoji="1" lang="ja-JP" altLang="en-US" sz="1200" dirty="0" smtClean="0">
                <a:solidFill>
                  <a:srgbClr val="FF0000"/>
                </a:solidFill>
              </a:rPr>
              <a:t>、「再計算実行」をクリックしてください。</a:t>
            </a:r>
            <a:endParaRPr kumimoji="1" lang="ja-JP" altLang="en-US" sz="1200" dirty="0">
              <a:solidFill>
                <a:srgbClr val="FF0000"/>
              </a:solidFill>
            </a:endParaRPr>
          </a:p>
        </p:txBody>
      </p:sp>
      <p:sp>
        <p:nvSpPr>
          <p:cNvPr id="25" name="テキスト ボックス 24"/>
          <p:cNvSpPr txBox="1"/>
          <p:nvPr/>
        </p:nvSpPr>
        <p:spPr>
          <a:xfrm>
            <a:off x="439260" y="3973975"/>
            <a:ext cx="1286218"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集計結果シート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9954" y="3934440"/>
            <a:ext cx="1793694" cy="1996459"/>
          </a:xfrm>
          <a:prstGeom prst="rect">
            <a:avLst/>
          </a:prstGeom>
          <a:ln>
            <a:solidFill>
              <a:schemeClr val="tx1"/>
            </a:solidFill>
          </a:ln>
        </p:spPr>
      </p:pic>
      <p:sp>
        <p:nvSpPr>
          <p:cNvPr id="26" name="テキスト ボックス 25"/>
          <p:cNvSpPr txBox="1"/>
          <p:nvPr/>
        </p:nvSpPr>
        <p:spPr>
          <a:xfrm>
            <a:off x="2786338" y="3973975"/>
            <a:ext cx="1064181"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グラフシート</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7" name="角丸四角形吹き出し 26"/>
          <p:cNvSpPr/>
          <p:nvPr/>
        </p:nvSpPr>
        <p:spPr>
          <a:xfrm>
            <a:off x="4866749" y="4480850"/>
            <a:ext cx="3413789" cy="695612"/>
          </a:xfrm>
          <a:prstGeom prst="wedgeRoundRectCallout">
            <a:avLst>
              <a:gd name="adj1" fmla="val -59316"/>
              <a:gd name="adj2" fmla="val -397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「集計</a:t>
            </a:r>
            <a:r>
              <a:rPr kumimoji="1" lang="ja-JP" altLang="en-US" sz="1200" dirty="0" smtClean="0">
                <a:solidFill>
                  <a:schemeClr val="tx1"/>
                </a:solidFill>
              </a:rPr>
              <a:t>結果」シート及び</a:t>
            </a:r>
            <a:r>
              <a:rPr kumimoji="1" lang="ja-JP" altLang="en-US" sz="1200" dirty="0" smtClean="0">
                <a:solidFill>
                  <a:schemeClr val="tx1"/>
                </a:solidFill>
              </a:rPr>
              <a:t>「</a:t>
            </a:r>
            <a:r>
              <a:rPr kumimoji="1" lang="ja-JP" altLang="en-US" sz="1200" dirty="0" smtClean="0">
                <a:solidFill>
                  <a:schemeClr val="tx1"/>
                </a:solidFill>
              </a:rPr>
              <a:t>グラフ」シートに</a:t>
            </a:r>
            <a:r>
              <a:rPr kumimoji="1" lang="ja-JP" altLang="en-US" sz="1200" dirty="0" smtClean="0">
                <a:solidFill>
                  <a:schemeClr val="tx1"/>
                </a:solidFill>
              </a:rPr>
              <a:t>、集計結果が自動で表示されます。</a:t>
            </a:r>
            <a:endParaRPr kumimoji="1" lang="ja-JP" altLang="en-US" sz="1200" dirty="0">
              <a:solidFill>
                <a:schemeClr val="tx1"/>
              </a:solidFill>
            </a:endParaRPr>
          </a:p>
        </p:txBody>
      </p:sp>
      <p:sp>
        <p:nvSpPr>
          <p:cNvPr id="29" name="右矢印 28"/>
          <p:cNvSpPr/>
          <p:nvPr/>
        </p:nvSpPr>
        <p:spPr>
          <a:xfrm rot="5400000">
            <a:off x="6629559" y="4978784"/>
            <a:ext cx="662937" cy="11876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432403" y="5339929"/>
            <a:ext cx="3057247" cy="338554"/>
          </a:xfrm>
          <a:prstGeom prst="rect">
            <a:avLst/>
          </a:prstGeom>
          <a:noFill/>
        </p:spPr>
        <p:txBody>
          <a:bodyPr wrap="none" rtlCol="0">
            <a:spAutoFit/>
          </a:bodyPr>
          <a:lstStyle/>
          <a:p>
            <a:r>
              <a:rPr kumimoji="1" lang="ja-JP" altLang="en-US" sz="1600" dirty="0"/>
              <a:t>自動</a:t>
            </a:r>
            <a:r>
              <a:rPr kumimoji="1" lang="ja-JP" altLang="en-US" sz="1600" dirty="0" smtClean="0"/>
              <a:t>で結果が表示されない場合</a:t>
            </a:r>
            <a:endParaRPr kumimoji="1" lang="en-US" altLang="ja-JP" sz="1600" dirty="0" smtClean="0"/>
          </a:p>
        </p:txBody>
      </p:sp>
      <p:sp>
        <p:nvSpPr>
          <p:cNvPr id="4" name="角丸四角形 3"/>
          <p:cNvSpPr/>
          <p:nvPr/>
        </p:nvSpPr>
        <p:spPr>
          <a:xfrm>
            <a:off x="931652" y="5983419"/>
            <a:ext cx="8905339" cy="834627"/>
          </a:xfrm>
          <a:prstGeom prst="roundRect">
            <a:avLst>
              <a:gd name="adj" fmla="val 8687"/>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60672" y="259594"/>
            <a:ext cx="226215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dirty="0" smtClean="0"/>
              <a:t>エクセル入力の場合</a:t>
            </a:r>
            <a:endParaRPr kumimoji="1" lang="ja-JP" altLang="en-US" dirty="0"/>
          </a:p>
        </p:txBody>
      </p:sp>
      <p:sp>
        <p:nvSpPr>
          <p:cNvPr id="31" name="テキスト ボックス 30"/>
          <p:cNvSpPr txBox="1"/>
          <p:nvPr/>
        </p:nvSpPr>
        <p:spPr>
          <a:xfrm>
            <a:off x="3346221" y="838046"/>
            <a:ext cx="1841272"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ja-JP" altLang="en-US" dirty="0"/>
              <a:t>２</a:t>
            </a:r>
            <a:r>
              <a:rPr lang="ja-JP" altLang="en-US" dirty="0" smtClean="0"/>
              <a:t>．集計用エクセルに貼付</a:t>
            </a:r>
            <a:endParaRPr lang="ja-JP" altLang="en-US" dirty="0"/>
          </a:p>
        </p:txBody>
      </p:sp>
      <p:sp>
        <p:nvSpPr>
          <p:cNvPr id="32" name="テキスト ボックス 31"/>
          <p:cNvSpPr txBox="1"/>
          <p:nvPr/>
        </p:nvSpPr>
        <p:spPr>
          <a:xfrm>
            <a:off x="39912" y="838046"/>
            <a:ext cx="2962080"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1</a:t>
            </a:r>
            <a:r>
              <a:rPr kumimoji="1" lang="ja-JP" altLang="en-US" sz="1100" b="1" dirty="0" err="1" smtClean="0">
                <a:solidFill>
                  <a:schemeClr val="bg1"/>
                </a:solidFill>
                <a:latin typeface="Meiryo UI" panose="020B0604030504040204" pitchFamily="50" charset="-128"/>
                <a:ea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rPr>
              <a:t>入力</a:t>
            </a:r>
            <a:r>
              <a:rPr kumimoji="1" lang="ja-JP" altLang="en-US" sz="1100" b="1" dirty="0">
                <a:solidFill>
                  <a:schemeClr val="bg1"/>
                </a:solidFill>
                <a:latin typeface="Meiryo UI" panose="020B0604030504040204" pitchFamily="50" charset="-128"/>
                <a:ea typeface="Meiryo UI" panose="020B0604030504040204" pitchFamily="50" charset="-128"/>
              </a:rPr>
              <a:t>済</a:t>
            </a:r>
            <a:r>
              <a:rPr kumimoji="1" lang="ja-JP" altLang="en-US" sz="1100" b="1" dirty="0" smtClean="0">
                <a:solidFill>
                  <a:schemeClr val="bg1"/>
                </a:solidFill>
                <a:latin typeface="Meiryo UI" panose="020B0604030504040204" pitchFamily="50" charset="-128"/>
                <a:ea typeface="Meiryo UI" panose="020B0604030504040204" pitchFamily="50" charset="-128"/>
              </a:rPr>
              <a:t>みの「入力用（</a:t>
            </a:r>
            <a:r>
              <a:rPr kumimoji="1" lang="en-US" altLang="ja-JP" sz="1100" b="1" dirty="0" smtClean="0">
                <a:solidFill>
                  <a:schemeClr val="bg1"/>
                </a:solidFill>
                <a:latin typeface="Meiryo UI" panose="020B0604030504040204" pitchFamily="50" charset="-128"/>
                <a:ea typeface="Meiryo UI" panose="020B0604030504040204" pitchFamily="50" charset="-128"/>
              </a:rPr>
              <a:t>1</a:t>
            </a:r>
            <a:r>
              <a:rPr kumimoji="1" lang="ja-JP" altLang="en-US" sz="1100" b="1" dirty="0" smtClean="0">
                <a:solidFill>
                  <a:schemeClr val="bg1"/>
                </a:solidFill>
                <a:latin typeface="Meiryo UI" panose="020B0604030504040204" pitchFamily="50" charset="-128"/>
                <a:ea typeface="Meiryo UI" panose="020B0604030504040204" pitchFamily="50" charset="-128"/>
              </a:rPr>
              <a:t>）」シートを</a:t>
            </a:r>
            <a:r>
              <a:rPr kumimoji="1" lang="ja-JP" altLang="en-US" sz="1100" b="1" dirty="0" smtClean="0">
                <a:solidFill>
                  <a:schemeClr val="bg1"/>
                </a:solidFill>
                <a:latin typeface="Meiryo UI" panose="020B0604030504040204" pitchFamily="50" charset="-128"/>
                <a:ea typeface="Meiryo UI" panose="020B0604030504040204" pitchFamily="50" charset="-128"/>
              </a:rPr>
              <a:t>コピー</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9376" y="3622025"/>
            <a:ext cx="2942616" cy="261610"/>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defPPr>
              <a:defRPr lang="en-US"/>
            </a:defPPr>
            <a:lvl1pPr>
              <a:defRPr kumimoji="1" sz="1100" b="1">
                <a:solidFill>
                  <a:schemeClr val="bg1"/>
                </a:solidFill>
                <a:latin typeface="Meiryo UI" panose="020B0604030504040204" pitchFamily="50" charset="-128"/>
                <a:ea typeface="Meiryo UI" panose="020B0604030504040204" pitchFamily="50" charset="-128"/>
              </a:defRPr>
            </a:lvl1pPr>
          </a:lstStyle>
          <a:p>
            <a:r>
              <a:rPr lang="en-US" altLang="ja-JP" dirty="0" smtClean="0"/>
              <a:t>4</a:t>
            </a:r>
            <a:r>
              <a:rPr lang="ja-JP" altLang="en-US" dirty="0" err="1" smtClean="0"/>
              <a:t>．</a:t>
            </a:r>
            <a:r>
              <a:rPr lang="ja-JP" altLang="en-US" dirty="0" smtClean="0"/>
              <a:t>集計結果を確認</a:t>
            </a:r>
            <a:endParaRPr lang="ja-JP" altLang="en-US" dirty="0"/>
          </a:p>
        </p:txBody>
      </p:sp>
      <p:sp>
        <p:nvSpPr>
          <p:cNvPr id="5" name="角丸四角形 4"/>
          <p:cNvSpPr/>
          <p:nvPr/>
        </p:nvSpPr>
        <p:spPr>
          <a:xfrm>
            <a:off x="4522587" y="2340854"/>
            <a:ext cx="1200034" cy="12167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吹き出し 34"/>
          <p:cNvSpPr/>
          <p:nvPr/>
        </p:nvSpPr>
        <p:spPr>
          <a:xfrm>
            <a:off x="3355162" y="3142264"/>
            <a:ext cx="3218481" cy="423538"/>
          </a:xfrm>
          <a:prstGeom prst="wedgeRoundRectCallout">
            <a:avLst>
              <a:gd name="adj1" fmla="val 10677"/>
              <a:gd name="adj2" fmla="val -161976"/>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rPr>
              <a:t>移動先ブックを「集計用エクセル」にする。</a:t>
            </a:r>
            <a:endParaRPr kumimoji="1" lang="en-US" altLang="ja-JP" sz="1100" b="1" u="sng" dirty="0" smtClean="0">
              <a:solidFill>
                <a:schemeClr val="tx1"/>
              </a:solidFill>
            </a:endParaRPr>
          </a:p>
          <a:p>
            <a:r>
              <a:rPr kumimoji="1" lang="ja-JP" altLang="en-US" sz="900" b="1" u="sng" dirty="0" smtClean="0">
                <a:solidFill>
                  <a:schemeClr val="tx1"/>
                </a:solidFill>
              </a:rPr>
              <a:t>（事前に集計用エクセルを開いておく必要があります。）</a:t>
            </a:r>
            <a:endParaRPr kumimoji="1" lang="ja-JP" altLang="en-US" sz="900" b="1" u="sng" dirty="0">
              <a:solidFill>
                <a:schemeClr val="tx1"/>
              </a:solidFill>
            </a:endParaRPr>
          </a:p>
        </p:txBody>
      </p:sp>
      <p:sp>
        <p:nvSpPr>
          <p:cNvPr id="36" name="テキスト ボックス 35"/>
          <p:cNvSpPr txBox="1"/>
          <p:nvPr/>
        </p:nvSpPr>
        <p:spPr>
          <a:xfrm>
            <a:off x="3455589" y="1213083"/>
            <a:ext cx="1779782"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調査票（エクセル入力用）</a:t>
            </a:r>
            <a:endParaRPr kumimoji="1" lang="ja-JP" altLang="en-US"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717110" y="1213083"/>
            <a:ext cx="1772540" cy="26161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kumimoji="1" lang="ja-JP" altLang="en-US" sz="1100" dirty="0" smtClean="0">
                <a:latin typeface="Meiryo UI" panose="020B0604030504040204" pitchFamily="50" charset="-128"/>
                <a:ea typeface="Meiryo UI" panose="020B0604030504040204" pitchFamily="50" charset="-128"/>
              </a:rPr>
              <a:t>集計用エクセル</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19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0E7801169CE7843B3508B2A4394E086" ma:contentTypeVersion="6" ma:contentTypeDescription="新しいドキュメントを作成します。" ma:contentTypeScope="" ma:versionID="5605e23ed1787a8d3f36f96a0a07ee73">
  <xsd:schema xmlns:xsd="http://www.w3.org/2001/XMLSchema" xmlns:xs="http://www.w3.org/2001/XMLSchema" xmlns:p="http://schemas.microsoft.com/office/2006/metadata/properties" xmlns:ns2="83fb7e71-2bec-4166-a91f-fca9649c3500" targetNamespace="http://schemas.microsoft.com/office/2006/metadata/properties" ma:root="true" ma:fieldsID="501110eee06542d83dd5bfcea492a95e" ns2:_="">
    <xsd:import namespace="83fb7e71-2bec-4166-a91f-fca9649c35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b7e71-2bec-4166-a91f-fca9649c3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20CE76-B13B-411F-AEA3-548AEDC62879}"/>
</file>

<file path=customXml/itemProps2.xml><?xml version="1.0" encoding="utf-8"?>
<ds:datastoreItem xmlns:ds="http://schemas.openxmlformats.org/officeDocument/2006/customXml" ds:itemID="{B228267B-F71D-4948-A9D2-DCD0DF28E0E0}"/>
</file>

<file path=customXml/itemProps3.xml><?xml version="1.0" encoding="utf-8"?>
<ds:datastoreItem xmlns:ds="http://schemas.openxmlformats.org/officeDocument/2006/customXml" ds:itemID="{AC1713D4-14A1-4C65-8A27-6290087670B4}"/>
</file>

<file path=docProps/app.xml><?xml version="1.0" encoding="utf-8"?>
<Properties xmlns="http://schemas.openxmlformats.org/officeDocument/2006/extended-properties" xmlns:vt="http://schemas.openxmlformats.org/officeDocument/2006/docPropsVTypes">
  <Template>Office Theme</Template>
  <TotalTime>6618</TotalTime>
  <Words>3281</Words>
  <Application>Microsoft Office PowerPoint</Application>
  <PresentationFormat>A4 210 x 297 mm</PresentationFormat>
  <Paragraphs>221</Paragraphs>
  <Slides>22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Meiryo UI</vt:lpstr>
      <vt:lpstr>游ゴシック</vt:lpstr>
      <vt:lpstr>游ゴシック Light</vt:lpstr>
      <vt:lpstr>Arial</vt:lpstr>
      <vt:lpstr>Calibri</vt:lpstr>
      <vt:lpstr>Calibri Light</vt:lpstr>
      <vt:lpstr>Office テーマ</vt:lpstr>
      <vt:lpstr>医師の勤務実態調査 「集計用エクセル」使用の手引き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Q&amp;A</vt:lpstr>
      <vt:lpstr>入力された内容が数式バーに表示されない。</vt:lpstr>
      <vt:lpstr>有効回答のあった医師全員分「入力用(x)」シートに入力したが、「集計結果」シートに集計結果が反映されない。</vt:lpstr>
      <vt:lpstr>事前に氏名や勤務形態など、勤務実態記載欄以外を入力したファイルを、各医師に配布して記載してもらうことは可能か。</vt:lpstr>
      <vt:lpstr>100名超の人数を集計したい</vt:lpstr>
      <vt:lpstr>入力等の作業をする度に、処理に時間がかかる</vt:lpstr>
      <vt:lpstr>連続勤務時間や勤務間インターバルが適切に集計されない</vt:lpstr>
      <vt:lpstr>集計結果やグラフをどのように分析すればよいかわからない</vt:lpstr>
      <vt:lpstr>データの一部だけが集計されない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医師の勤務実態調査 「集計用エクセル」の使用方法 </dc:title>
  <cp:lastModifiedBy>石原 良輔(ishihara-ryousuke.hr8)</cp:lastModifiedBy>
  <cp:revision>14</cp:revision>
  <dcterms:created xsi:type="dcterms:W3CDTF">2021-07-14T02:19:19Z</dcterms:created>
  <dcterms:modified xsi:type="dcterms:W3CDTF">2021-09-08T05:30:14Z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0x01010070E7801169CE7843B3508B2A4394E086</vt:lpwstr>
  </property>
</Properties>
</file>